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15"/>
  </p:notesMasterIdLst>
  <p:handoutMasterIdLst>
    <p:handoutMasterId r:id="rId16"/>
  </p:handoutMasterIdLst>
  <p:sldIdLst>
    <p:sldId id="358" r:id="rId2"/>
    <p:sldId id="384" r:id="rId3"/>
    <p:sldId id="364" r:id="rId4"/>
    <p:sldId id="369" r:id="rId5"/>
    <p:sldId id="368" r:id="rId6"/>
    <p:sldId id="374" r:id="rId7"/>
    <p:sldId id="371" r:id="rId8"/>
    <p:sldId id="382" r:id="rId9"/>
    <p:sldId id="378" r:id="rId10"/>
    <p:sldId id="375" r:id="rId11"/>
    <p:sldId id="377" r:id="rId12"/>
    <p:sldId id="367" r:id="rId13"/>
    <p:sldId id="386" r:id="rId14"/>
  </p:sldIdLst>
  <p:sldSz cx="9906000" cy="6858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4">
          <p15:clr>
            <a:srgbClr val="A4A3A4"/>
          </p15:clr>
        </p15:guide>
        <p15:guide id="2" pos="126">
          <p15:clr>
            <a:srgbClr val="A4A3A4"/>
          </p15:clr>
        </p15:guide>
      </p15:sldGuideLst>
    </p:ext>
    <p:ext uri="{2D200454-40CA-4A62-9FC3-DE9A4176ACB9}">
      <p15:notesGuideLst xmlns:p15="http://schemas.microsoft.com/office/powerpoint/2012/main">
        <p15:guide id="1" orient="horz" pos="3108" userDrawn="1">
          <p15:clr>
            <a:srgbClr val="A4A3A4"/>
          </p15:clr>
        </p15:guide>
        <p15:guide id="2" pos="212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A9DA"/>
    <a:srgbClr val="0098D0"/>
    <a:srgbClr val="277DD5"/>
    <a:srgbClr val="D5EDF7"/>
    <a:srgbClr val="FFBE3C"/>
    <a:srgbClr val="99D6EC"/>
    <a:srgbClr val="C0C0C0"/>
    <a:srgbClr val="A1CCEC"/>
    <a:srgbClr val="1D7996"/>
    <a:srgbClr val="FF5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706" autoAdjust="0"/>
    <p:restoredTop sz="94647" autoAdjust="0"/>
  </p:normalViewPr>
  <p:slideViewPr>
    <p:cSldViewPr>
      <p:cViewPr>
        <p:scale>
          <a:sx n="100" d="100"/>
          <a:sy n="100" d="100"/>
        </p:scale>
        <p:origin x="792" y="72"/>
      </p:cViewPr>
      <p:guideLst>
        <p:guide orient="horz" pos="414"/>
        <p:guide pos="126"/>
      </p:guideLst>
    </p:cSldViewPr>
  </p:slideViewPr>
  <p:outlineViewPr>
    <p:cViewPr>
      <p:scale>
        <a:sx n="33" d="100"/>
        <a:sy n="33" d="100"/>
      </p:scale>
      <p:origin x="0" y="7668"/>
    </p:cViewPr>
  </p:outlineViewPr>
  <p:notesTextViewPr>
    <p:cViewPr>
      <p:scale>
        <a:sx n="1" d="1"/>
        <a:sy n="1" d="1"/>
      </p:scale>
      <p:origin x="0" y="0"/>
    </p:cViewPr>
  </p:notesTextViewPr>
  <p:sorterViewPr>
    <p:cViewPr>
      <p:scale>
        <a:sx n="100" d="100"/>
        <a:sy n="100" d="100"/>
      </p:scale>
      <p:origin x="0" y="0"/>
    </p:cViewPr>
  </p:sorterViewPr>
  <p:notesViewPr>
    <p:cSldViewPr>
      <p:cViewPr>
        <p:scale>
          <a:sx n="90" d="100"/>
          <a:sy n="90" d="100"/>
        </p:scale>
        <p:origin x="-2070" y="-72"/>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補助率</c:v>
                </c:pt>
              </c:strCache>
            </c:strRef>
          </c:tx>
          <c:spPr>
            <a:ln>
              <a:solidFill>
                <a:schemeClr val="accent1"/>
              </a:solidFill>
            </a:ln>
          </c:spPr>
          <c:dPt>
            <c:idx val="0"/>
            <c:bubble3D val="0"/>
            <c:spPr>
              <a:solidFill>
                <a:schemeClr val="accent1">
                  <a:lumMod val="40000"/>
                  <a:lumOff val="60000"/>
                </a:schemeClr>
              </a:solidFill>
              <a:ln w="19050">
                <a:solidFill>
                  <a:schemeClr val="accent1"/>
                </a:solidFill>
              </a:ln>
              <a:effectLst/>
            </c:spPr>
            <c:extLst xmlns:c16r2="http://schemas.microsoft.com/office/drawing/2015/06/chart">
              <c:ext xmlns:c16="http://schemas.microsoft.com/office/drawing/2014/chart" uri="{C3380CC4-5D6E-409C-BE32-E72D297353CC}">
                <c16:uniqueId val="{00000001-85F1-4E72-BA08-1444AC810896}"/>
              </c:ext>
            </c:extLst>
          </c:dPt>
          <c:dPt>
            <c:idx val="1"/>
            <c:bubble3D val="0"/>
            <c:spPr>
              <a:solidFill>
                <a:schemeClr val="bg1"/>
              </a:solidFill>
              <a:ln w="19050">
                <a:solidFill>
                  <a:schemeClr val="accent1"/>
                </a:solidFill>
              </a:ln>
              <a:effectLst/>
            </c:spPr>
            <c:extLst xmlns:c16r2="http://schemas.microsoft.com/office/drawing/2015/06/chart">
              <c:ext xmlns:c16="http://schemas.microsoft.com/office/drawing/2014/chart" uri="{C3380CC4-5D6E-409C-BE32-E72D297353CC}">
                <c16:uniqueId val="{00000003-85F1-4E72-BA08-1444AC810896}"/>
              </c:ext>
            </c:extLst>
          </c:dPt>
          <c:cat>
            <c:numRef>
              <c:f>Sheet1!$A$2:$A$3</c:f>
              <c:numCache>
                <c:formatCode>General</c:formatCode>
                <c:ptCount val="2"/>
              </c:numCache>
            </c:numRef>
          </c:cat>
          <c:val>
            <c:numRef>
              <c:f>Sheet1!$B$2:$B$3</c:f>
              <c:numCache>
                <c:formatCode>General</c:formatCode>
                <c:ptCount val="2"/>
                <c:pt idx="0">
                  <c:v>0.67</c:v>
                </c:pt>
                <c:pt idx="1">
                  <c:v>0.33</c:v>
                </c:pt>
              </c:numCache>
            </c:numRef>
          </c:val>
          <c:extLst xmlns:c16r2="http://schemas.microsoft.com/office/drawing/2015/06/chart">
            <c:ext xmlns:c16="http://schemas.microsoft.com/office/drawing/2014/chart" uri="{C3380CC4-5D6E-409C-BE32-E72D297353CC}">
              <c16:uniqueId val="{00000004-85F1-4E72-BA08-1444AC810896}"/>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列1</c:v>
                </c:pt>
              </c:strCache>
            </c:strRef>
          </c:tx>
          <c:spPr>
            <a:noFill/>
            <a:ln>
              <a:noFill/>
            </a:ln>
            <a:effectLst/>
          </c:spPr>
          <c:invertIfNegative val="0"/>
          <c:cat>
            <c:strRef>
              <c:f>Sheet1!$A$2:$A$5</c:f>
              <c:strCache>
                <c:ptCount val="4"/>
                <c:pt idx="0">
                  <c:v>補助金交付額</c:v>
                </c:pt>
                <c:pt idx="1">
                  <c:v>補助対象経費</c:v>
                </c:pt>
                <c:pt idx="2">
                  <c:v>補助対象外経費</c:v>
                </c:pt>
                <c:pt idx="3">
                  <c:v>補助事業に要する経費</c:v>
                </c:pt>
              </c:strCache>
            </c:strRef>
          </c:cat>
          <c:val>
            <c:numRef>
              <c:f>Sheet1!$B$2:$B$5</c:f>
              <c:numCache>
                <c:formatCode>General</c:formatCode>
                <c:ptCount val="4"/>
                <c:pt idx="0">
                  <c:v>0</c:v>
                </c:pt>
                <c:pt idx="1">
                  <c:v>0</c:v>
                </c:pt>
                <c:pt idx="2">
                  <c:v>8</c:v>
                </c:pt>
                <c:pt idx="3">
                  <c:v>0</c:v>
                </c:pt>
              </c:numCache>
            </c:numRef>
          </c:val>
          <c:extLst xmlns:c16r2="http://schemas.microsoft.com/office/drawing/2015/06/chart">
            <c:ext xmlns:c16="http://schemas.microsoft.com/office/drawing/2014/chart" uri="{C3380CC4-5D6E-409C-BE32-E72D297353CC}">
              <c16:uniqueId val="{00000000-80A1-46D9-8B21-D7B12A40A834}"/>
            </c:ext>
          </c:extLst>
        </c:ser>
        <c:ser>
          <c:idx val="1"/>
          <c:order val="1"/>
          <c:tx>
            <c:strRef>
              <c:f>Sheet1!$C$1</c:f>
              <c:strCache>
                <c:ptCount val="1"/>
                <c:pt idx="0">
                  <c:v>列2</c:v>
                </c:pt>
              </c:strCache>
            </c:strRef>
          </c:tx>
          <c:spPr>
            <a:solidFill>
              <a:srgbClr val="FFBE3C"/>
            </a:solidFill>
            <a:ln>
              <a:solidFill>
                <a:srgbClr val="FFBE3C"/>
              </a:solidFill>
            </a:ln>
            <a:effectLst/>
          </c:spPr>
          <c:invertIfNegative val="0"/>
          <c:cat>
            <c:strRef>
              <c:f>Sheet1!$A$2:$A$5</c:f>
              <c:strCache>
                <c:ptCount val="4"/>
                <c:pt idx="0">
                  <c:v>補助金交付額</c:v>
                </c:pt>
                <c:pt idx="1">
                  <c:v>補助対象経費</c:v>
                </c:pt>
                <c:pt idx="2">
                  <c:v>補助対象外経費</c:v>
                </c:pt>
                <c:pt idx="3">
                  <c:v>補助事業に要する経費</c:v>
                </c:pt>
              </c:strCache>
            </c:strRef>
          </c:cat>
          <c:val>
            <c:numRef>
              <c:f>Sheet1!$C$2:$C$5</c:f>
              <c:numCache>
                <c:formatCode>General</c:formatCode>
                <c:ptCount val="4"/>
                <c:pt idx="0">
                  <c:v>3</c:v>
                </c:pt>
                <c:pt idx="1">
                  <c:v>0</c:v>
                </c:pt>
                <c:pt idx="2">
                  <c:v>0</c:v>
                </c:pt>
                <c:pt idx="3">
                  <c:v>0</c:v>
                </c:pt>
              </c:numCache>
            </c:numRef>
          </c:val>
          <c:extLst xmlns:c16r2="http://schemas.microsoft.com/office/drawing/2015/06/chart">
            <c:ext xmlns:c16="http://schemas.microsoft.com/office/drawing/2014/chart" uri="{C3380CC4-5D6E-409C-BE32-E72D297353CC}">
              <c16:uniqueId val="{00000001-80A1-46D9-8B21-D7B12A40A834}"/>
            </c:ext>
          </c:extLst>
        </c:ser>
        <c:ser>
          <c:idx val="3"/>
          <c:order val="2"/>
          <c:tx>
            <c:strRef>
              <c:f>Sheet1!$E$1</c:f>
              <c:strCache>
                <c:ptCount val="1"/>
                <c:pt idx="0">
                  <c:v>列4</c:v>
                </c:pt>
              </c:strCache>
            </c:strRef>
          </c:tx>
          <c:spPr>
            <a:noFill/>
            <a:ln>
              <a:solidFill>
                <a:schemeClr val="bg1">
                  <a:lumMod val="50000"/>
                </a:schemeClr>
              </a:solidFill>
              <a:prstDash val="dash"/>
            </a:ln>
            <a:effectLst/>
          </c:spPr>
          <c:invertIfNegative val="0"/>
          <c:cat>
            <c:strRef>
              <c:f>Sheet1!$A$2:$A$5</c:f>
              <c:strCache>
                <c:ptCount val="4"/>
                <c:pt idx="0">
                  <c:v>補助金交付額</c:v>
                </c:pt>
                <c:pt idx="1">
                  <c:v>補助対象経費</c:v>
                </c:pt>
                <c:pt idx="2">
                  <c:v>補助対象外経費</c:v>
                </c:pt>
                <c:pt idx="3">
                  <c:v>補助事業に要する経費</c:v>
                </c:pt>
              </c:strCache>
            </c:strRef>
          </c:cat>
          <c:val>
            <c:numRef>
              <c:f>Sheet1!$E$2:$E$5</c:f>
              <c:numCache>
                <c:formatCode>General</c:formatCode>
                <c:ptCount val="4"/>
                <c:pt idx="0">
                  <c:v>0</c:v>
                </c:pt>
                <c:pt idx="1">
                  <c:v>0</c:v>
                </c:pt>
                <c:pt idx="2">
                  <c:v>0</c:v>
                </c:pt>
                <c:pt idx="3">
                  <c:v>0</c:v>
                </c:pt>
              </c:numCache>
            </c:numRef>
          </c:val>
          <c:extLst xmlns:c16r2="http://schemas.microsoft.com/office/drawing/2015/06/chart">
            <c:ext xmlns:c16="http://schemas.microsoft.com/office/drawing/2014/chart" uri="{C3380CC4-5D6E-409C-BE32-E72D297353CC}">
              <c16:uniqueId val="{00000008-80A1-46D9-8B21-D7B12A40A834}"/>
            </c:ext>
          </c:extLst>
        </c:ser>
        <c:ser>
          <c:idx val="4"/>
          <c:order val="3"/>
          <c:tx>
            <c:strRef>
              <c:f>Sheet1!$F$1</c:f>
              <c:strCache>
                <c:ptCount val="1"/>
                <c:pt idx="0">
                  <c:v>列5</c:v>
                </c:pt>
              </c:strCache>
            </c:strRef>
          </c:tx>
          <c:spPr>
            <a:solidFill>
              <a:srgbClr val="99D6EC"/>
            </a:solidFill>
            <a:ln>
              <a:solidFill>
                <a:srgbClr val="99D6EC"/>
              </a:solidFill>
            </a:ln>
            <a:effectLst/>
          </c:spPr>
          <c:invertIfNegative val="0"/>
          <c:cat>
            <c:strRef>
              <c:f>Sheet1!$A$2:$A$5</c:f>
              <c:strCache>
                <c:ptCount val="4"/>
                <c:pt idx="0">
                  <c:v>補助金交付額</c:v>
                </c:pt>
                <c:pt idx="1">
                  <c:v>補助対象経費</c:v>
                </c:pt>
                <c:pt idx="2">
                  <c:v>補助対象外経費</c:v>
                </c:pt>
                <c:pt idx="3">
                  <c:v>補助事業に要する経費</c:v>
                </c:pt>
              </c:strCache>
            </c:strRef>
          </c:cat>
          <c:val>
            <c:numRef>
              <c:f>Sheet1!$F$2:$F$5</c:f>
              <c:numCache>
                <c:formatCode>General</c:formatCode>
                <c:ptCount val="4"/>
                <c:pt idx="0">
                  <c:v>0</c:v>
                </c:pt>
                <c:pt idx="1">
                  <c:v>8</c:v>
                </c:pt>
                <c:pt idx="2">
                  <c:v>0</c:v>
                </c:pt>
                <c:pt idx="3">
                  <c:v>0</c:v>
                </c:pt>
              </c:numCache>
            </c:numRef>
          </c:val>
          <c:extLst xmlns:c16r2="http://schemas.microsoft.com/office/drawing/2015/06/chart">
            <c:ext xmlns:c16="http://schemas.microsoft.com/office/drawing/2014/chart" uri="{C3380CC4-5D6E-409C-BE32-E72D297353CC}">
              <c16:uniqueId val="{00000009-80A1-46D9-8B21-D7B12A40A834}"/>
            </c:ext>
          </c:extLst>
        </c:ser>
        <c:ser>
          <c:idx val="5"/>
          <c:order val="4"/>
          <c:tx>
            <c:strRef>
              <c:f>Sheet1!$G$1</c:f>
              <c:strCache>
                <c:ptCount val="1"/>
                <c:pt idx="0">
                  <c:v>列6</c:v>
                </c:pt>
              </c:strCache>
            </c:strRef>
          </c:tx>
          <c:spPr>
            <a:solidFill>
              <a:schemeClr val="bg1">
                <a:lumMod val="95000"/>
              </a:schemeClr>
            </a:solidFill>
            <a:ln>
              <a:solidFill>
                <a:schemeClr val="bg1">
                  <a:lumMod val="50000"/>
                </a:schemeClr>
              </a:solidFill>
              <a:prstDash val="dash"/>
            </a:ln>
            <a:effectLst/>
          </c:spPr>
          <c:invertIfNegative val="0"/>
          <c:cat>
            <c:strRef>
              <c:f>Sheet1!$A$2:$A$5</c:f>
              <c:strCache>
                <c:ptCount val="4"/>
                <c:pt idx="0">
                  <c:v>補助金交付額</c:v>
                </c:pt>
                <c:pt idx="1">
                  <c:v>補助対象経費</c:v>
                </c:pt>
                <c:pt idx="2">
                  <c:v>補助対象外経費</c:v>
                </c:pt>
                <c:pt idx="3">
                  <c:v>補助事業に要する経費</c:v>
                </c:pt>
              </c:strCache>
            </c:strRef>
          </c:cat>
          <c:val>
            <c:numRef>
              <c:f>Sheet1!$G$2:$G$5</c:f>
              <c:numCache>
                <c:formatCode>General</c:formatCode>
                <c:ptCount val="4"/>
                <c:pt idx="0">
                  <c:v>0</c:v>
                </c:pt>
                <c:pt idx="1">
                  <c:v>0</c:v>
                </c:pt>
                <c:pt idx="2">
                  <c:v>2</c:v>
                </c:pt>
                <c:pt idx="3">
                  <c:v>0</c:v>
                </c:pt>
              </c:numCache>
            </c:numRef>
          </c:val>
          <c:extLst xmlns:c16r2="http://schemas.microsoft.com/office/drawing/2015/06/chart">
            <c:ext xmlns:c16="http://schemas.microsoft.com/office/drawing/2014/chart" uri="{C3380CC4-5D6E-409C-BE32-E72D297353CC}">
              <c16:uniqueId val="{0000000A-80A1-46D9-8B21-D7B12A40A834}"/>
            </c:ext>
          </c:extLst>
        </c:ser>
        <c:ser>
          <c:idx val="6"/>
          <c:order val="5"/>
          <c:tx>
            <c:strRef>
              <c:f>Sheet1!$H$1</c:f>
              <c:strCache>
                <c:ptCount val="1"/>
                <c:pt idx="0">
                  <c:v>列7</c:v>
                </c:pt>
              </c:strCache>
            </c:strRef>
          </c:tx>
          <c:spPr>
            <a:solidFill>
              <a:srgbClr val="99D6EC"/>
            </a:solidFill>
            <a:ln>
              <a:solidFill>
                <a:srgbClr val="277DD5"/>
              </a:solidFill>
            </a:ln>
            <a:effectLst/>
          </c:spPr>
          <c:invertIfNegative val="0"/>
          <c:dPt>
            <c:idx val="4"/>
            <c:invertIfNegative val="0"/>
            <c:bubble3D val="0"/>
            <c:spPr>
              <a:solidFill>
                <a:srgbClr val="277DD5"/>
              </a:solidFill>
              <a:ln>
                <a:solidFill>
                  <a:srgbClr val="277DD5"/>
                </a:solidFill>
              </a:ln>
              <a:effectLst/>
            </c:spPr>
            <c:extLst xmlns:c16r2="http://schemas.microsoft.com/office/drawing/2015/06/chart">
              <c:ext xmlns:c16="http://schemas.microsoft.com/office/drawing/2014/chart" uri="{C3380CC4-5D6E-409C-BE32-E72D297353CC}">
                <c16:uniqueId val="{00000000-42DE-4542-80C1-6B048D6BC0A1}"/>
              </c:ext>
            </c:extLst>
          </c:dPt>
          <c:cat>
            <c:strRef>
              <c:f>Sheet1!$A$2:$A$5</c:f>
              <c:strCache>
                <c:ptCount val="4"/>
                <c:pt idx="0">
                  <c:v>補助金交付額</c:v>
                </c:pt>
                <c:pt idx="1">
                  <c:v>補助対象経費</c:v>
                </c:pt>
                <c:pt idx="2">
                  <c:v>補助対象外経費</c:v>
                </c:pt>
                <c:pt idx="3">
                  <c:v>補助事業に要する経費</c:v>
                </c:pt>
              </c:strCache>
            </c:strRef>
          </c:cat>
          <c:val>
            <c:numRef>
              <c:f>Sheet1!$H$2:$H$5</c:f>
              <c:numCache>
                <c:formatCode>General</c:formatCode>
                <c:ptCount val="4"/>
                <c:pt idx="0">
                  <c:v>0</c:v>
                </c:pt>
                <c:pt idx="1">
                  <c:v>0</c:v>
                </c:pt>
                <c:pt idx="2">
                  <c:v>0</c:v>
                </c:pt>
                <c:pt idx="3">
                  <c:v>10</c:v>
                </c:pt>
              </c:numCache>
            </c:numRef>
          </c:val>
          <c:extLst xmlns:c16r2="http://schemas.microsoft.com/office/drawing/2015/06/chart">
            <c:ext xmlns:c16="http://schemas.microsoft.com/office/drawing/2014/chart" uri="{C3380CC4-5D6E-409C-BE32-E72D297353CC}">
              <c16:uniqueId val="{0000000B-80A1-46D9-8B21-D7B12A40A834}"/>
            </c:ext>
          </c:extLst>
        </c:ser>
        <c:dLbls>
          <c:showLegendKey val="0"/>
          <c:showVal val="0"/>
          <c:showCatName val="0"/>
          <c:showSerName val="0"/>
          <c:showPercent val="0"/>
          <c:showBubbleSize val="0"/>
        </c:dLbls>
        <c:gapWidth val="39"/>
        <c:overlap val="100"/>
        <c:axId val="1352177984"/>
        <c:axId val="1352180160"/>
      </c:barChart>
      <c:catAx>
        <c:axId val="1352177984"/>
        <c:scaling>
          <c:orientation val="minMax"/>
        </c:scaling>
        <c:delete val="0"/>
        <c:axPos val="l"/>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000" b="1" i="0" u="none" strike="noStrike" kern="12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pPr>
            <a:endParaRPr lang="ja-JP"/>
          </a:p>
        </c:txPr>
        <c:crossAx val="1352180160"/>
        <c:crosses val="autoZero"/>
        <c:auto val="1"/>
        <c:lblAlgn val="ctr"/>
        <c:lblOffset val="100"/>
        <c:noMultiLvlLbl val="0"/>
      </c:catAx>
      <c:valAx>
        <c:axId val="1352180160"/>
        <c:scaling>
          <c:orientation val="minMax"/>
        </c:scaling>
        <c:delete val="1"/>
        <c:axPos val="b"/>
        <c:numFmt formatCode="General" sourceLinked="1"/>
        <c:majorTickMark val="none"/>
        <c:minorTickMark val="none"/>
        <c:tickLblPos val="nextTo"/>
        <c:crossAx val="1352177984"/>
        <c:crosses val="autoZero"/>
        <c:crossBetween val="between"/>
      </c:valAx>
      <c:spPr>
        <a:noFill/>
        <a:ln w="25400">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2918831" cy="493316"/>
          </a:xfrm>
          <a:prstGeom prst="rect">
            <a:avLst/>
          </a:prstGeom>
        </p:spPr>
        <p:txBody>
          <a:bodyPr vert="horz" lIns="91420" tIns="45711" rIns="91420" bIns="45711"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6" y="0"/>
            <a:ext cx="2918831" cy="493316"/>
          </a:xfrm>
          <a:prstGeom prst="rect">
            <a:avLst/>
          </a:prstGeom>
        </p:spPr>
        <p:txBody>
          <a:bodyPr vert="horz" lIns="91420" tIns="45711" rIns="91420" bIns="45711" rtlCol="0"/>
          <a:lstStyle>
            <a:lvl1pPr algn="r">
              <a:defRPr sz="1200"/>
            </a:lvl1pPr>
          </a:lstStyle>
          <a:p>
            <a:r>
              <a:rPr lang="ja-JP" altLang="en-US" sz="1400" dirty="0">
                <a:latin typeface="ＭＳ Ｐゴシック" pitchFamily="50" charset="-128"/>
                <a:ea typeface="ＭＳ Ｐゴシック" pitchFamily="50" charset="-128"/>
              </a:rPr>
              <a:t>機密性○</a:t>
            </a:r>
          </a:p>
        </p:txBody>
      </p:sp>
      <p:sp>
        <p:nvSpPr>
          <p:cNvPr id="4" name="フッター プレースホルダー 3"/>
          <p:cNvSpPr>
            <a:spLocks noGrp="1"/>
          </p:cNvSpPr>
          <p:nvPr>
            <p:ph type="ftr" sz="quarter" idx="2"/>
          </p:nvPr>
        </p:nvSpPr>
        <p:spPr>
          <a:xfrm>
            <a:off x="3" y="9371285"/>
            <a:ext cx="2918831" cy="493316"/>
          </a:xfrm>
          <a:prstGeom prst="rect">
            <a:avLst/>
          </a:prstGeom>
        </p:spPr>
        <p:txBody>
          <a:bodyPr vert="horz" lIns="91420" tIns="45711" rIns="91420" bIns="45711"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6" y="9371285"/>
            <a:ext cx="2918831" cy="493316"/>
          </a:xfrm>
          <a:prstGeom prst="rect">
            <a:avLst/>
          </a:prstGeom>
        </p:spPr>
        <p:txBody>
          <a:bodyPr vert="horz" lIns="91420" tIns="45711" rIns="91420" bIns="45711" rtlCol="0" anchor="b"/>
          <a:lstStyle>
            <a:lvl1pPr algn="r">
              <a:defRPr sz="1200"/>
            </a:lvl1pPr>
          </a:lstStyle>
          <a:p>
            <a:fld id="{A60C1D9C-4153-45A3-ABA8-5AC906D32479}" type="slidenum">
              <a:rPr kumimoji="1" lang="ja-JP" altLang="en-US" smtClean="0"/>
              <a:t>‹#›</a:t>
            </a:fld>
            <a:endParaRPr kumimoji="1" lang="ja-JP" altLang="en-US"/>
          </a:p>
        </p:txBody>
      </p:sp>
    </p:spTree>
    <p:extLst>
      <p:ext uri="{BB962C8B-B14F-4D97-AF65-F5344CB8AC3E}">
        <p14:creationId xmlns:p14="http://schemas.microsoft.com/office/powerpoint/2010/main" val="1456108798"/>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2918831" cy="493316"/>
          </a:xfrm>
          <a:prstGeom prst="rect">
            <a:avLst/>
          </a:prstGeom>
        </p:spPr>
        <p:txBody>
          <a:bodyPr vert="horz" lIns="91420" tIns="45711" rIns="91420" bIns="45711"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6" y="0"/>
            <a:ext cx="2918831" cy="493316"/>
          </a:xfrm>
          <a:prstGeom prst="rect">
            <a:avLst/>
          </a:prstGeom>
        </p:spPr>
        <p:txBody>
          <a:bodyPr vert="horz" lIns="91420" tIns="45711" rIns="91420" bIns="45711" rtlCol="0"/>
          <a:lstStyle>
            <a:lvl1pPr algn="r">
              <a:defRPr sz="1400">
                <a:latin typeface="ＭＳ Ｐゴシック" pitchFamily="50" charset="-128"/>
                <a:ea typeface="ＭＳ Ｐゴシック" pitchFamily="50" charset="-128"/>
              </a:defRPr>
            </a:lvl1pPr>
          </a:lstStyle>
          <a:p>
            <a:r>
              <a:rPr lang="ja-JP" altLang="en-US" dirty="0"/>
              <a:t>機密性○</a:t>
            </a:r>
            <a:endParaRPr lang="en-US" altLang="ja-JP" dirty="0"/>
          </a:p>
        </p:txBody>
      </p:sp>
      <p:sp>
        <p:nvSpPr>
          <p:cNvPr id="4" name="スライド イメージ プレースホルダー 3"/>
          <p:cNvSpPr>
            <a:spLocks noGrp="1" noRot="1" noChangeAspect="1"/>
          </p:cNvSpPr>
          <p:nvPr>
            <p:ph type="sldImg" idx="2"/>
          </p:nvPr>
        </p:nvSpPr>
        <p:spPr>
          <a:xfrm>
            <a:off x="695325" y="739775"/>
            <a:ext cx="5345113" cy="3700463"/>
          </a:xfrm>
          <a:prstGeom prst="rect">
            <a:avLst/>
          </a:prstGeom>
          <a:noFill/>
          <a:ln w="12700">
            <a:solidFill>
              <a:prstClr val="black"/>
            </a:solidFill>
          </a:ln>
        </p:spPr>
        <p:txBody>
          <a:bodyPr vert="horz" lIns="91420" tIns="45711" rIns="91420" bIns="45711" rtlCol="0" anchor="ctr"/>
          <a:lstStyle/>
          <a:p>
            <a:endParaRPr lang="ja-JP" altLang="en-US"/>
          </a:p>
        </p:txBody>
      </p:sp>
      <p:sp>
        <p:nvSpPr>
          <p:cNvPr id="5" name="ノート プレースホルダー 4"/>
          <p:cNvSpPr>
            <a:spLocks noGrp="1"/>
          </p:cNvSpPr>
          <p:nvPr>
            <p:ph type="body" sz="quarter" idx="3"/>
          </p:nvPr>
        </p:nvSpPr>
        <p:spPr>
          <a:xfrm>
            <a:off x="673577" y="4686502"/>
            <a:ext cx="5388610" cy="4439841"/>
          </a:xfrm>
          <a:prstGeom prst="rect">
            <a:avLst/>
          </a:prstGeom>
        </p:spPr>
        <p:txBody>
          <a:bodyPr vert="horz" lIns="91420" tIns="45711" rIns="91420" bIns="4571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371285"/>
            <a:ext cx="2918831" cy="493316"/>
          </a:xfrm>
          <a:prstGeom prst="rect">
            <a:avLst/>
          </a:prstGeom>
        </p:spPr>
        <p:txBody>
          <a:bodyPr vert="horz" lIns="91420" tIns="45711" rIns="91420" bIns="45711"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6" y="9371285"/>
            <a:ext cx="2918831" cy="493316"/>
          </a:xfrm>
          <a:prstGeom prst="rect">
            <a:avLst/>
          </a:prstGeom>
        </p:spPr>
        <p:txBody>
          <a:bodyPr vert="horz" lIns="91420" tIns="45711" rIns="91420" bIns="45711" rtlCol="0" anchor="b"/>
          <a:lstStyle>
            <a:lvl1pPr algn="r">
              <a:defRPr sz="1200"/>
            </a:lvl1pPr>
          </a:lstStyle>
          <a:p>
            <a:fld id="{FD35E722-DCEB-4B9B-850A-0990A504E40F}" type="slidenum">
              <a:rPr kumimoji="1" lang="ja-JP" altLang="en-US" smtClean="0"/>
              <a:t>‹#›</a:t>
            </a:fld>
            <a:endParaRPr kumimoji="1" lang="ja-JP" altLang="en-US"/>
          </a:p>
        </p:txBody>
      </p:sp>
    </p:spTree>
    <p:extLst>
      <p:ext uri="{BB962C8B-B14F-4D97-AF65-F5344CB8AC3E}">
        <p14:creationId xmlns:p14="http://schemas.microsoft.com/office/powerpoint/2010/main" val="286926932"/>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3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588439"/>
            <a:ext cx="8420100" cy="55399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a:defRPr lang="ja-JP" altLang="en-US" sz="3600" b="1" dirty="0">
                <a:latin typeface="Meiryo UI" pitchFamily="50" charset="-128"/>
                <a:ea typeface="Meiryo UI" pitchFamily="50" charset="-128"/>
                <a:cs typeface="Meiryo UI" pitchFamily="50" charset="-128"/>
              </a:defRPr>
            </a:lvl1pPr>
          </a:lstStyle>
          <a:p>
            <a:pPr marL="0" lvl="0"/>
            <a:r>
              <a:rPr kumimoji="1" lang="ja-JP" altLang="en-US"/>
              <a:t>マスター タイトルの書式設定</a:t>
            </a:r>
            <a:endParaRPr kumimoji="1" lang="ja-JP" altLang="en-US" dirty="0"/>
          </a:p>
        </p:txBody>
      </p:sp>
      <p:sp>
        <p:nvSpPr>
          <p:cNvPr id="3" name="サブタイトル 2"/>
          <p:cNvSpPr>
            <a:spLocks noGrp="1"/>
          </p:cNvSpPr>
          <p:nvPr>
            <p:ph type="subTitle" idx="1"/>
          </p:nvPr>
        </p:nvSpPr>
        <p:spPr>
          <a:xfrm>
            <a:off x="1485900" y="4653136"/>
            <a:ext cx="6934200" cy="125572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0" indent="0" algn="ctr">
              <a:buNone/>
              <a:defRPr lang="ja-JP" altLang="en-US" sz="2400" b="1">
                <a:latin typeface="Meiryo UI" pitchFamily="50" charset="-128"/>
                <a:ea typeface="Meiryo UI" pitchFamily="50" charset="-128"/>
                <a:cs typeface="Meiryo UI" pitchFamily="50" charset="-128"/>
              </a:defRPr>
            </a:lvl1pPr>
          </a:lstStyle>
          <a:p>
            <a:pPr marL="0" lvl="0" algn="ctr"/>
            <a:r>
              <a:rPr kumimoji="1" lang="ja-JP" altLang="en-US"/>
              <a:t>マスター サブタイトルの書式設定</a:t>
            </a:r>
            <a:endParaRPr kumimoji="1" lang="ja-JP" altLang="en-US" dirty="0"/>
          </a:p>
        </p:txBody>
      </p:sp>
      <p:sp>
        <p:nvSpPr>
          <p:cNvPr id="4" name="日付プレースホルダー 3"/>
          <p:cNvSpPr>
            <a:spLocks noGrp="1"/>
          </p:cNvSpPr>
          <p:nvPr>
            <p:ph type="dt" sz="half" idx="10"/>
          </p:nvPr>
        </p:nvSpPr>
        <p:spPr/>
        <p:txBody>
          <a:bodyPr/>
          <a:lstStyle/>
          <a:p>
            <a:fld id="{AC438EED-0542-4C86-A18B-4CD095A08138}" type="datetime1">
              <a:rPr kumimoji="1" lang="ja-JP" altLang="en-US" smtClean="0"/>
              <a:t>2020/5/22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80666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393439" y="1520788"/>
            <a:ext cx="7423989" cy="646331"/>
          </a:xfrm>
        </p:spPr>
        <p:txBody>
          <a:bodyPr wrap="square" anchor="t" anchorCtr="0">
            <a:spAutoFit/>
          </a:bodyPr>
          <a:lstStyle>
            <a:lvl1pPr algn="l">
              <a:defRPr lang="ja-JP" altLang="en-US" sz="3600"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dirty="0"/>
              <a:t>１．見出しの記入</a:t>
            </a:r>
          </a:p>
        </p:txBody>
      </p:sp>
      <p:sp>
        <p:nvSpPr>
          <p:cNvPr id="4" name="日付プレースホルダー 3"/>
          <p:cNvSpPr>
            <a:spLocks noGrp="1"/>
          </p:cNvSpPr>
          <p:nvPr>
            <p:ph type="dt" sz="half" idx="10"/>
          </p:nvPr>
        </p:nvSpPr>
        <p:spPr/>
        <p:txBody>
          <a:bodyPr/>
          <a:lstStyle/>
          <a:p>
            <a:fld id="{7157FD6B-AACB-4FB5-A82B-515F0D3C0BFC}" type="datetime1">
              <a:rPr kumimoji="1" lang="ja-JP" altLang="en-US" smtClean="0"/>
              <a:t>2020/5/22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15992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標準スライド">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p>
            <a:fld id="{A78D6CFB-7E9F-4517-9C6C-7920C3455632}" type="datetime1">
              <a:rPr kumimoji="1" lang="ja-JP" altLang="en-US" smtClean="0"/>
              <a:t>2020/5/22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
        <p:nvSpPr>
          <p:cNvPr id="6" name="タイトル 1"/>
          <p:cNvSpPr>
            <a:spLocks noGrp="1"/>
          </p:cNvSpPr>
          <p:nvPr>
            <p:ph type="title"/>
          </p:nvPr>
        </p:nvSpPr>
        <p:spPr>
          <a:xfrm>
            <a:off x="200471" y="188640"/>
            <a:ext cx="9505503" cy="461665"/>
          </a:xfrm>
        </p:spPr>
        <p:txBody>
          <a:bodyPr wrap="square">
            <a:spAutoFit/>
          </a:bodyPr>
          <a:lstStyle>
            <a:lvl1pPr algn="l">
              <a:defRPr lang="ja-JP" altLang="en-US" sz="240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endParaRPr kumimoji="1" lang="ja-JP" altLang="en-US" dirty="0"/>
          </a:p>
        </p:txBody>
      </p:sp>
      <p:sp>
        <p:nvSpPr>
          <p:cNvPr id="8" name="テキスト プレースホルダー 9"/>
          <p:cNvSpPr>
            <a:spLocks noGrp="1"/>
          </p:cNvSpPr>
          <p:nvPr>
            <p:ph type="body" sz="quarter" idx="13" hasCustomPrompt="1"/>
          </p:nvPr>
        </p:nvSpPr>
        <p:spPr>
          <a:xfrm>
            <a:off x="200794" y="6309320"/>
            <a:ext cx="9396722" cy="161583"/>
          </a:xfrm>
          <a:noFill/>
        </p:spPr>
        <p:txBody>
          <a:bodyPr wrap="squar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（資料）●●</a:t>
            </a:r>
          </a:p>
        </p:txBody>
      </p:sp>
      <p:sp>
        <p:nvSpPr>
          <p:cNvPr id="9" name="テキスト プレースホルダー 9"/>
          <p:cNvSpPr>
            <a:spLocks noGrp="1"/>
          </p:cNvSpPr>
          <p:nvPr>
            <p:ph type="body" sz="quarter" idx="14" hasCustomPrompt="1"/>
          </p:nvPr>
        </p:nvSpPr>
        <p:spPr>
          <a:xfrm>
            <a:off x="200794" y="3104964"/>
            <a:ext cx="1853071" cy="307777"/>
          </a:xfrm>
          <a:noFill/>
        </p:spPr>
        <p:txBody>
          <a:bodyPr wrap="none" lIns="0" tIns="0" rIns="0" bIns="0">
            <a:spAutoFit/>
          </a:bodyPr>
          <a:lstStyle>
            <a:lvl1pPr marL="0" indent="0">
              <a:spcBef>
                <a:spcPts val="0"/>
              </a:spcBef>
              <a:spcAft>
                <a:spcPts val="0"/>
              </a:spcAft>
              <a:buNone/>
              <a:defRPr sz="20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20pt</a:t>
            </a:r>
            <a:r>
              <a:rPr kumimoji="1" lang="ja-JP" altLang="en-US" dirty="0"/>
              <a:t>）</a:t>
            </a:r>
          </a:p>
        </p:txBody>
      </p:sp>
      <p:sp>
        <p:nvSpPr>
          <p:cNvPr id="10" name="テキスト プレースホルダー 9"/>
          <p:cNvSpPr>
            <a:spLocks noGrp="1"/>
          </p:cNvSpPr>
          <p:nvPr>
            <p:ph type="body" sz="quarter" idx="15" hasCustomPrompt="1"/>
          </p:nvPr>
        </p:nvSpPr>
        <p:spPr>
          <a:xfrm>
            <a:off x="200472" y="3769295"/>
            <a:ext cx="1298432" cy="215444"/>
          </a:xfrm>
          <a:noFill/>
        </p:spPr>
        <p:txBody>
          <a:bodyPr wrap="none" lIns="0" tIns="0" rIns="0" bIns="0">
            <a:spAutoFit/>
          </a:bodyPr>
          <a:lstStyle>
            <a:lvl1pPr marL="0" indent="0">
              <a:spcBef>
                <a:spcPts val="0"/>
              </a:spcBef>
              <a:spcAft>
                <a:spcPts val="0"/>
              </a:spcAft>
              <a:buNone/>
              <a:defRPr sz="14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14pt</a:t>
            </a:r>
            <a:r>
              <a:rPr kumimoji="1" lang="ja-JP" altLang="en-US" dirty="0"/>
              <a:t>）</a:t>
            </a:r>
          </a:p>
        </p:txBody>
      </p:sp>
      <p:sp>
        <p:nvSpPr>
          <p:cNvPr id="11" name="テキスト プレースホルダー 9"/>
          <p:cNvSpPr>
            <a:spLocks noGrp="1"/>
          </p:cNvSpPr>
          <p:nvPr>
            <p:ph type="body" sz="quarter" idx="16" hasCustomPrompt="1"/>
          </p:nvPr>
        </p:nvSpPr>
        <p:spPr>
          <a:xfrm>
            <a:off x="200472" y="4365104"/>
            <a:ext cx="1102866" cy="161583"/>
          </a:xfrm>
          <a:noFill/>
        </p:spPr>
        <p:txBody>
          <a:bodyPr wrap="non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10.5pt</a:t>
            </a:r>
            <a:r>
              <a:rPr kumimoji="1" lang="ja-JP" altLang="en-US" dirty="0"/>
              <a:t>）</a:t>
            </a:r>
          </a:p>
        </p:txBody>
      </p:sp>
      <p:sp>
        <p:nvSpPr>
          <p:cNvPr id="12" name="テキスト プレースホルダー 11"/>
          <p:cNvSpPr>
            <a:spLocks noGrp="1"/>
          </p:cNvSpPr>
          <p:nvPr>
            <p:ph type="body" sz="quarter" idx="17"/>
          </p:nvPr>
        </p:nvSpPr>
        <p:spPr>
          <a:xfrm>
            <a:off x="200025" y="764704"/>
            <a:ext cx="9505950" cy="525886"/>
          </a:xfrm>
          <a:solidFill>
            <a:srgbClr val="99D6EC"/>
          </a:solidFill>
          <a:ln>
            <a:noFill/>
          </a:ln>
        </p:spPr>
        <p:txBody>
          <a:bodyPr vert="horz" wrap="square" lIns="216000" tIns="108000" rIns="216000" bIns="108000" rtlCol="0" anchor="t" anchorCtr="0">
            <a:spAutoFit/>
          </a:bodyPr>
          <a:lstStyle>
            <a:lvl1pPr>
              <a:defRPr lang="ja-JP" altLang="en-US" sz="2000" dirty="0">
                <a:latin typeface="Meiryo UI" panose="020B0604030504040204" pitchFamily="50" charset="-128"/>
                <a:ea typeface="Meiryo UI" panose="020B0604030504040204" pitchFamily="50" charset="-128"/>
                <a:cs typeface="Meiryo UI" panose="020B0604030504040204" pitchFamily="50" charset="-128"/>
              </a:defRPr>
            </a:lvl1pPr>
          </a:lstStyle>
          <a:p>
            <a:pPr marL="257175" lvl="0" indent="-257175">
              <a:spcBef>
                <a:spcPts val="600"/>
              </a:spcBef>
              <a:spcAft>
                <a:spcPts val="600"/>
              </a:spcAft>
              <a:buClr>
                <a:srgbClr val="002060"/>
              </a:buClr>
              <a:buFont typeface="Wingdings" panose="05000000000000000000" pitchFamily="2" charset="2"/>
              <a:buChar char="l"/>
            </a:pPr>
            <a:r>
              <a:rPr kumimoji="1" lang="ja-JP" altLang="en-US"/>
              <a:t>マスター テキストの書式設定</a:t>
            </a:r>
          </a:p>
        </p:txBody>
      </p:sp>
    </p:spTree>
    <p:extLst>
      <p:ext uri="{BB962C8B-B14F-4D97-AF65-F5344CB8AC3E}">
        <p14:creationId xmlns:p14="http://schemas.microsoft.com/office/powerpoint/2010/main" val="29895277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200025" y="274638"/>
            <a:ext cx="9469499" cy="382587"/>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200024" y="800708"/>
            <a:ext cx="9469499" cy="1210689"/>
          </a:xfrm>
          <a:prstGeom prst="rect">
            <a:avLst/>
          </a:prstGeom>
          <a:noFill/>
        </p:spPr>
        <p:txBody>
          <a:bodyPr vert="horz" wrap="square" lIns="216000" tIns="108000" rIns="216000" bIns="108000" rtlCol="0">
            <a:sp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p:txBody>
      </p:sp>
      <p:sp>
        <p:nvSpPr>
          <p:cNvPr id="4" name="日付プレースホルダー 3"/>
          <p:cNvSpPr>
            <a:spLocks noGrp="1"/>
          </p:cNvSpPr>
          <p:nvPr>
            <p:ph type="dt" sz="half" idx="2"/>
          </p:nvPr>
        </p:nvSpPr>
        <p:spPr>
          <a:xfrm>
            <a:off x="-10695" y="6520260"/>
            <a:ext cx="2311400" cy="365125"/>
          </a:xfrm>
          <a:prstGeom prst="rect">
            <a:avLst/>
          </a:prstGeom>
        </p:spPr>
        <p:txBody>
          <a:bodyPr vert="horz" lIns="91440" tIns="45720" rIns="91440" bIns="45720" rtlCol="0" anchor="ctr"/>
          <a:lstStyle>
            <a:lvl1pPr algn="l">
              <a:defRPr sz="1200">
                <a:solidFill>
                  <a:schemeClr val="tx1">
                    <a:tint val="75000"/>
                  </a:schemeClr>
                </a:solidFill>
                <a:latin typeface="Meiryo UI" panose="020B0604030504040204" pitchFamily="50" charset="-128"/>
                <a:ea typeface="Meiryo UI" panose="020B0604030504040204" pitchFamily="50" charset="-128"/>
                <a:cs typeface="Meiryo UI" panose="020B0604030504040204" pitchFamily="50" charset="-128"/>
              </a:defRPr>
            </a:lvl1pPr>
          </a:lstStyle>
          <a:p>
            <a:fld id="{57702473-496F-4EA5-8617-C076904D98E0}" type="datetime1">
              <a:rPr lang="ja-JP" altLang="en-US" smtClean="0"/>
              <a:t>2020/5/22</a:t>
            </a:fld>
            <a:endParaRPr lang="ja-JP" altLang="en-US" dirty="0"/>
          </a:p>
        </p:txBody>
      </p:sp>
      <p:sp>
        <p:nvSpPr>
          <p:cNvPr id="5" name="フッター プレースホルダー 4"/>
          <p:cNvSpPr>
            <a:spLocks noGrp="1"/>
          </p:cNvSpPr>
          <p:nvPr>
            <p:ph type="ftr" sz="quarter" idx="3"/>
          </p:nvPr>
        </p:nvSpPr>
        <p:spPr>
          <a:xfrm>
            <a:off x="3392827" y="6525345"/>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05295" y="6525345"/>
            <a:ext cx="2311400" cy="365125"/>
          </a:xfrm>
          <a:prstGeom prst="rect">
            <a:avLst/>
          </a:prstGeom>
        </p:spPr>
        <p:txBody>
          <a:bodyPr vert="horz" lIns="91440" tIns="45720" rIns="91440" bIns="45720" rtlCol="0" anchor="ctr"/>
          <a:lstStyle>
            <a:lvl1pPr algn="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fld id="{D9550142-B990-490A-A107-ED7302A7FD52}" type="slidenum">
              <a:rPr lang="ja-JP" altLang="en-US" smtClean="0"/>
              <a:pPr/>
              <a:t>‹#›</a:t>
            </a:fld>
            <a:endParaRPr lang="ja-JP" altLang="en-US" dirty="0"/>
          </a:p>
        </p:txBody>
      </p:sp>
    </p:spTree>
    <p:extLst>
      <p:ext uri="{BB962C8B-B14F-4D97-AF65-F5344CB8AC3E}">
        <p14:creationId xmlns:p14="http://schemas.microsoft.com/office/powerpoint/2010/main" val="2712574064"/>
      </p:ext>
    </p:extLst>
  </p:cSld>
  <p:clrMap bg1="lt1" tx1="dk1" bg2="lt2" tx2="dk2" accent1="accent1" accent2="accent2" accent3="accent3" accent4="accent4" accent5="accent5" accent6="accent6" hlink="hlink" folHlink="folHlink"/>
  <p:sldLayoutIdLst>
    <p:sldLayoutId id="2147483659" r:id="rId1"/>
    <p:sldLayoutId id="2147483651" r:id="rId2"/>
    <p:sldLayoutId id="2147483654" r:id="rId3"/>
  </p:sldLayoutIdLst>
  <p:hf hdr="0" ftr="0" dt="0"/>
  <p:txStyles>
    <p:titleStyle>
      <a:lvl1pPr algn="l" defTabSz="914400" rtl="0" eaLnBrk="1" latinLnBrk="0" hangingPunct="1">
        <a:spcBef>
          <a:spcPct val="0"/>
        </a:spcBef>
        <a:buNone/>
        <a:defRPr kumimoji="1" sz="2400" b="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p:titleStyle>
    <p:bodyStyle>
      <a:lvl1pPr marL="342900" indent="-342900" algn="l" defTabSz="914400" rtl="0" eaLnBrk="1" latinLnBrk="0" hangingPunct="1">
        <a:spcBef>
          <a:spcPts val="600"/>
        </a:spcBef>
        <a:spcAft>
          <a:spcPts val="600"/>
        </a:spcAft>
        <a:buClr>
          <a:srgbClr val="002060"/>
        </a:buClr>
        <a:buFont typeface="Wingdings" panose="05000000000000000000" pitchFamily="2" charset="2"/>
        <a:buChar char="l"/>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ts val="600"/>
        </a:spcBef>
        <a:spcAft>
          <a:spcPts val="600"/>
        </a:spcAft>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ts val="600"/>
        </a:spcBef>
        <a:spcAft>
          <a:spcPts val="600"/>
        </a:spcAft>
        <a:buFont typeface="Arial" pitchFamily="34" charset="0"/>
        <a:buChar char="•"/>
        <a:defRPr kumimoji="1" sz="105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chart" Target="../charts/char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1268760"/>
            <a:ext cx="8420100" cy="2215991"/>
          </a:xfrm>
        </p:spPr>
        <p:txBody>
          <a:bodyPr/>
          <a:lstStyle/>
          <a:p>
            <a:r>
              <a:rPr lang="ja-JP" altLang="ja-JP" dirty="0"/>
              <a:t>サプライチェーン対策のための</a:t>
            </a:r>
            <a:r>
              <a:rPr lang="en-US" altLang="ja-JP" dirty="0"/>
              <a:t/>
            </a:r>
            <a:br>
              <a:rPr lang="en-US" altLang="ja-JP" dirty="0"/>
            </a:br>
            <a:r>
              <a:rPr lang="ja-JP" altLang="ja-JP" dirty="0"/>
              <a:t>国内投資促進事業費補助金</a:t>
            </a:r>
            <a:r>
              <a:rPr kumimoji="1" lang="en-US" altLang="ja-JP" dirty="0">
                <a:cs typeface="メイリオ" panose="020B0604030504040204" pitchFamily="50" charset="-128"/>
              </a:rPr>
              <a:t/>
            </a:r>
            <a:br>
              <a:rPr kumimoji="1" lang="en-US" altLang="ja-JP" dirty="0">
                <a:cs typeface="メイリオ" panose="020B0604030504040204" pitchFamily="50" charset="-128"/>
              </a:rPr>
            </a:br>
            <a:r>
              <a:rPr kumimoji="1" lang="ja-JP" altLang="en-US" dirty="0">
                <a:cs typeface="メイリオ" panose="020B0604030504040204" pitchFamily="50" charset="-128"/>
              </a:rPr>
              <a:t>概要説明資料</a:t>
            </a:r>
            <a:r>
              <a:rPr kumimoji="1" lang="en-US" altLang="ja-JP" dirty="0">
                <a:cs typeface="メイリオ" panose="020B0604030504040204" pitchFamily="50" charset="-128"/>
              </a:rPr>
              <a:t/>
            </a:r>
            <a:br>
              <a:rPr kumimoji="1" lang="en-US" altLang="ja-JP" dirty="0">
                <a:cs typeface="メイリオ" panose="020B0604030504040204" pitchFamily="50" charset="-128"/>
              </a:rPr>
            </a:br>
            <a:r>
              <a:rPr lang="ja-JP" altLang="en-US" dirty="0">
                <a:cs typeface="メイリオ" panose="020B0604030504040204" pitchFamily="50" charset="-128"/>
              </a:rPr>
              <a:t>（令和２年５月</a:t>
            </a:r>
            <a:r>
              <a:rPr kumimoji="1" lang="ja-JP" altLang="en-US" dirty="0">
                <a:cs typeface="メイリオ" panose="020B0604030504040204" pitchFamily="50" charset="-128"/>
              </a:rPr>
              <a:t>公募）</a:t>
            </a:r>
          </a:p>
        </p:txBody>
      </p:sp>
      <p:sp>
        <p:nvSpPr>
          <p:cNvPr id="3" name="サブタイトル 2"/>
          <p:cNvSpPr>
            <a:spLocks noGrp="1"/>
          </p:cNvSpPr>
          <p:nvPr>
            <p:ph type="subTitle" idx="1"/>
          </p:nvPr>
        </p:nvSpPr>
        <p:spPr>
          <a:xfrm>
            <a:off x="200025" y="4437112"/>
            <a:ext cx="9505503" cy="892552"/>
          </a:xfrm>
        </p:spPr>
        <p:txBody>
          <a:bodyPr/>
          <a:lstStyle/>
          <a:p>
            <a:r>
              <a:rPr kumimoji="1" lang="ja-JP" altLang="en-US" dirty="0">
                <a:cs typeface="メイリオ" panose="020B0604030504040204" pitchFamily="50" charset="-128"/>
              </a:rPr>
              <a:t>令和２年５月</a:t>
            </a:r>
            <a:endParaRPr kumimoji="1" lang="en-US" altLang="ja-JP" dirty="0">
              <a:cs typeface="メイリオ" panose="020B0604030504040204" pitchFamily="50" charset="-128"/>
            </a:endParaRPr>
          </a:p>
          <a:p>
            <a:r>
              <a:rPr lang="ja-JP" altLang="ja-JP" dirty="0"/>
              <a:t>サプライチェーン対策のための国内投資促進事業</a:t>
            </a:r>
            <a:r>
              <a:rPr lang="ja-JP" altLang="en-US" dirty="0">
                <a:cs typeface="メイリオ" panose="020B0604030504040204" pitchFamily="50" charset="-128"/>
              </a:rPr>
              <a:t>事務局</a:t>
            </a:r>
            <a:endParaRPr kumimoji="1" lang="ja-JP" altLang="en-US" dirty="0">
              <a:cs typeface="メイリオ" panose="020B0604030504040204" pitchFamily="50" charset="-128"/>
            </a:endParaRPr>
          </a:p>
        </p:txBody>
      </p:sp>
      <p:sp>
        <p:nvSpPr>
          <p:cNvPr id="4" name="タイトル 1">
            <a:extLst>
              <a:ext uri="{FF2B5EF4-FFF2-40B4-BE49-F238E27FC236}">
                <a16:creationId xmlns="" xmlns:a16="http://schemas.microsoft.com/office/drawing/2014/main" id="{9A237A29-D92D-47EB-9232-4A6E5E0C3D57}"/>
              </a:ext>
            </a:extLst>
          </p:cNvPr>
          <p:cNvSpPr txBox="1">
            <a:spLocks/>
          </p:cNvSpPr>
          <p:nvPr/>
        </p:nvSpPr>
        <p:spPr>
          <a:xfrm>
            <a:off x="1240781" y="5579948"/>
            <a:ext cx="7423989" cy="36933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txBody>
          <a:bodyPr vert="horz" wrap="square" lIns="0" tIns="0" rIns="0" bIns="0" rtlCol="0" anchor="ctr" anchorCtr="0">
            <a:spAutoFit/>
          </a:bodyPr>
          <a:lstStyle>
            <a:lvl1pPr algn="ctr" defTabSz="914400" rtl="0" eaLnBrk="1" latinLnBrk="0" hangingPunct="1">
              <a:spcBef>
                <a:spcPct val="0"/>
              </a:spcBef>
              <a:buNone/>
              <a:defRPr kumimoji="1" lang="ja-JP" altLang="en-US" sz="3600" b="1" kern="1200" dirty="0">
                <a:solidFill>
                  <a:schemeClr val="tx1"/>
                </a:solidFill>
                <a:latin typeface="Meiryo UI" pitchFamily="50" charset="-128"/>
                <a:ea typeface="Meiryo UI" pitchFamily="50" charset="-128"/>
                <a:cs typeface="Meiryo UI" pitchFamily="50" charset="-128"/>
              </a:defRPr>
            </a:lvl1pPr>
          </a:lstStyle>
          <a:p>
            <a:r>
              <a:rPr lang="ja-JP" altLang="en-US" sz="1800" dirty="0"/>
              <a:t>本資料は概要版ですので、応募の際は公募要領を必ずご確認ください。</a:t>
            </a:r>
            <a:endParaRPr lang="ja-JP" altLang="en-US" dirty="0"/>
          </a:p>
        </p:txBody>
      </p:sp>
    </p:spTree>
    <p:extLst>
      <p:ext uri="{BB962C8B-B14F-4D97-AF65-F5344CB8AC3E}">
        <p14:creationId xmlns:p14="http://schemas.microsoft.com/office/powerpoint/2010/main" val="28989582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5" name="直線コネクタ 44"/>
          <p:cNvCxnSpPr>
            <a:stCxn id="44" idx="2"/>
          </p:cNvCxnSpPr>
          <p:nvPr/>
        </p:nvCxnSpPr>
        <p:spPr>
          <a:xfrm>
            <a:off x="1143768" y="1147294"/>
            <a:ext cx="0" cy="13181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a:xfrm>
            <a:off x="200026" y="140514"/>
            <a:ext cx="9505502" cy="461665"/>
          </a:xfrm>
        </p:spPr>
        <p:txBody>
          <a:bodyPr/>
          <a:lstStyle/>
          <a:p>
            <a:r>
              <a:rPr lang="ja-JP" altLang="en-US" sz="2400" dirty="0"/>
              <a:t>４</a:t>
            </a:r>
            <a:r>
              <a:rPr kumimoji="1" lang="ja-JP" altLang="en-US" sz="2400" dirty="0"/>
              <a:t>．</a:t>
            </a:r>
            <a:r>
              <a:rPr lang="ja-JP" altLang="en-US" sz="2400" dirty="0"/>
              <a:t>スケジュール</a:t>
            </a:r>
            <a:endParaRPr kumimoji="1" lang="ja-JP" altLang="en-US" sz="2400" dirty="0"/>
          </a:p>
        </p:txBody>
      </p:sp>
      <p:sp>
        <p:nvSpPr>
          <p:cNvPr id="3" name="スライド番号プレースホルダー 2"/>
          <p:cNvSpPr>
            <a:spLocks noGrp="1"/>
          </p:cNvSpPr>
          <p:nvPr>
            <p:ph type="sldNum" sz="quarter" idx="12"/>
          </p:nvPr>
        </p:nvSpPr>
        <p:spPr/>
        <p:txBody>
          <a:bodyPr/>
          <a:lstStyle/>
          <a:p>
            <a:fld id="{D9550142-B990-490A-A107-ED7302A7FD52}" type="slidenum">
              <a:rPr kumimoji="1" lang="ja-JP" altLang="en-US" smtClean="0"/>
              <a:t>9</a:t>
            </a:fld>
            <a:endParaRPr kumimoji="1" lang="ja-JP" altLang="en-US"/>
          </a:p>
        </p:txBody>
      </p:sp>
      <p:sp>
        <p:nvSpPr>
          <p:cNvPr id="4" name="ホームベース 3"/>
          <p:cNvSpPr/>
          <p:nvPr/>
        </p:nvSpPr>
        <p:spPr bwMode="auto">
          <a:xfrm>
            <a:off x="558710" y="2245350"/>
            <a:ext cx="1296591" cy="432048"/>
          </a:xfrm>
          <a:prstGeom prst="homePlate">
            <a:avLst/>
          </a:prstGeom>
          <a:solidFill>
            <a:srgbClr val="0098D0"/>
          </a:solidFill>
          <a:ln w="9525">
            <a:noFill/>
            <a:miter lim="800000"/>
            <a:headEnd/>
            <a:tailEnd/>
          </a:ln>
          <a:effectLst/>
        </p:spPr>
        <p:txBody>
          <a:bodyPr wrap="none" rtlCol="0" anchor="ctr"/>
          <a:lstStyle/>
          <a:p>
            <a:pPr algn="ctr"/>
            <a:r>
              <a:rPr kumimoji="0" lang="ja-JP" altLang="en-US" sz="1400" dirty="0">
                <a:solidFill>
                  <a:schemeClr val="bg1"/>
                </a:solidFill>
                <a:latin typeface="Meiryo UI" panose="020B0604030504040204" pitchFamily="50" charset="-128"/>
                <a:ea typeface="Meiryo UI" panose="020B0604030504040204" pitchFamily="50" charset="-128"/>
              </a:rPr>
              <a:t>公募</a:t>
            </a:r>
            <a:endParaRPr kumimoji="0" lang="ja-JP" altLang="en-US" sz="1600" dirty="0">
              <a:solidFill>
                <a:schemeClr val="bg1"/>
              </a:solidFill>
              <a:latin typeface="Meiryo UI" panose="020B0604030504040204" pitchFamily="50" charset="-128"/>
              <a:ea typeface="Meiryo UI" panose="020B0604030504040204" pitchFamily="50" charset="-128"/>
            </a:endParaRPr>
          </a:p>
        </p:txBody>
      </p:sp>
      <p:sp>
        <p:nvSpPr>
          <p:cNvPr id="11" name="ホームベース 10"/>
          <p:cNvSpPr/>
          <p:nvPr/>
        </p:nvSpPr>
        <p:spPr bwMode="auto">
          <a:xfrm>
            <a:off x="1864010" y="2244728"/>
            <a:ext cx="1296591" cy="432048"/>
          </a:xfrm>
          <a:prstGeom prst="homePlate">
            <a:avLst/>
          </a:prstGeom>
          <a:solidFill>
            <a:srgbClr val="0098D0"/>
          </a:solidFill>
          <a:ln w="9525">
            <a:noFill/>
            <a:miter lim="800000"/>
            <a:headEnd/>
            <a:tailEnd/>
          </a:ln>
          <a:effectLst/>
        </p:spPr>
        <p:txBody>
          <a:bodyPr wrap="none" rtlCol="0" anchor="ctr"/>
          <a:lstStyle/>
          <a:p>
            <a:pPr algn="ctr"/>
            <a:r>
              <a:rPr kumimoji="0" lang="ja-JP" altLang="en-US" sz="1400" dirty="0">
                <a:solidFill>
                  <a:schemeClr val="bg1"/>
                </a:solidFill>
                <a:latin typeface="Meiryo UI" panose="020B0604030504040204" pitchFamily="50" charset="-128"/>
                <a:ea typeface="Meiryo UI" panose="020B0604030504040204" pitchFamily="50" charset="-128"/>
              </a:rPr>
              <a:t>採択</a:t>
            </a:r>
            <a:endParaRPr kumimoji="0" lang="ja-JP" altLang="en-US" sz="1600" dirty="0">
              <a:solidFill>
                <a:schemeClr val="bg1"/>
              </a:solidFill>
              <a:latin typeface="Meiryo UI" panose="020B0604030504040204" pitchFamily="50" charset="-128"/>
              <a:ea typeface="Meiryo UI" panose="020B0604030504040204" pitchFamily="50" charset="-128"/>
            </a:endParaRPr>
          </a:p>
        </p:txBody>
      </p:sp>
      <p:sp>
        <p:nvSpPr>
          <p:cNvPr id="12" name="ホームベース 11"/>
          <p:cNvSpPr/>
          <p:nvPr/>
        </p:nvSpPr>
        <p:spPr bwMode="auto">
          <a:xfrm>
            <a:off x="3173595" y="2240055"/>
            <a:ext cx="1296591" cy="432048"/>
          </a:xfrm>
          <a:prstGeom prst="homePlate">
            <a:avLst/>
          </a:prstGeom>
          <a:solidFill>
            <a:srgbClr val="0098D0"/>
          </a:solidFill>
          <a:ln w="9525">
            <a:noFill/>
            <a:miter lim="800000"/>
            <a:headEnd/>
            <a:tailEnd/>
          </a:ln>
          <a:effectLst/>
        </p:spPr>
        <p:txBody>
          <a:bodyPr wrap="none" rtlCol="0" anchor="ctr"/>
          <a:lstStyle/>
          <a:p>
            <a:pPr algn="ctr"/>
            <a:r>
              <a:rPr kumimoji="0" lang="ja-JP" altLang="en-US" sz="1400" dirty="0">
                <a:solidFill>
                  <a:schemeClr val="bg1"/>
                </a:solidFill>
                <a:latin typeface="Meiryo UI" panose="020B0604030504040204" pitchFamily="50" charset="-128"/>
                <a:ea typeface="Meiryo UI" panose="020B0604030504040204" pitchFamily="50" charset="-128"/>
              </a:rPr>
              <a:t>交付申請</a:t>
            </a:r>
            <a:endParaRPr kumimoji="0" lang="ja-JP" altLang="en-US" sz="1600" dirty="0">
              <a:solidFill>
                <a:schemeClr val="bg1"/>
              </a:solidFill>
              <a:latin typeface="Meiryo UI" panose="020B0604030504040204" pitchFamily="50" charset="-128"/>
              <a:ea typeface="Meiryo UI" panose="020B0604030504040204" pitchFamily="50" charset="-128"/>
            </a:endParaRPr>
          </a:p>
        </p:txBody>
      </p:sp>
      <p:sp>
        <p:nvSpPr>
          <p:cNvPr id="18" name="ホームベース 17"/>
          <p:cNvSpPr/>
          <p:nvPr/>
        </p:nvSpPr>
        <p:spPr bwMode="auto">
          <a:xfrm>
            <a:off x="4484761" y="2250023"/>
            <a:ext cx="1296591" cy="432048"/>
          </a:xfrm>
          <a:prstGeom prst="homePlate">
            <a:avLst/>
          </a:prstGeom>
          <a:solidFill>
            <a:srgbClr val="0098D0"/>
          </a:solidFill>
          <a:ln w="9525">
            <a:noFill/>
            <a:miter lim="800000"/>
            <a:headEnd/>
            <a:tailEnd/>
          </a:ln>
          <a:effectLst/>
        </p:spPr>
        <p:txBody>
          <a:bodyPr wrap="none" rtlCol="0" anchor="ctr"/>
          <a:lstStyle/>
          <a:p>
            <a:pPr algn="ctr"/>
            <a:r>
              <a:rPr kumimoji="0" lang="ja-JP" altLang="en-US" sz="1400" dirty="0">
                <a:solidFill>
                  <a:schemeClr val="bg1"/>
                </a:solidFill>
                <a:latin typeface="Meiryo UI" panose="020B0604030504040204" pitchFamily="50" charset="-128"/>
                <a:ea typeface="Meiryo UI" panose="020B0604030504040204" pitchFamily="50" charset="-128"/>
              </a:rPr>
              <a:t>交付決定</a:t>
            </a:r>
            <a:endParaRPr kumimoji="0" lang="ja-JP" altLang="en-US" sz="1600" dirty="0">
              <a:solidFill>
                <a:schemeClr val="bg1"/>
              </a:solidFill>
              <a:latin typeface="Meiryo UI" panose="020B0604030504040204" pitchFamily="50" charset="-128"/>
              <a:ea typeface="Meiryo UI" panose="020B0604030504040204" pitchFamily="50" charset="-128"/>
            </a:endParaRPr>
          </a:p>
        </p:txBody>
      </p:sp>
      <p:sp>
        <p:nvSpPr>
          <p:cNvPr id="19" name="ホームベース 18"/>
          <p:cNvSpPr/>
          <p:nvPr/>
        </p:nvSpPr>
        <p:spPr bwMode="auto">
          <a:xfrm>
            <a:off x="5790061" y="2249401"/>
            <a:ext cx="1296591" cy="432048"/>
          </a:xfrm>
          <a:prstGeom prst="homePlate">
            <a:avLst/>
          </a:prstGeom>
          <a:solidFill>
            <a:srgbClr val="0098D0"/>
          </a:solidFill>
          <a:ln w="9525">
            <a:noFill/>
            <a:miter lim="800000"/>
            <a:headEnd/>
            <a:tailEnd/>
          </a:ln>
          <a:effectLst/>
        </p:spPr>
        <p:txBody>
          <a:bodyPr wrap="none" rtlCol="0" anchor="ctr"/>
          <a:lstStyle/>
          <a:p>
            <a:pPr algn="ctr"/>
            <a:r>
              <a:rPr kumimoji="0" lang="ja-JP" altLang="en-US" sz="1400" dirty="0">
                <a:solidFill>
                  <a:schemeClr val="bg1"/>
                </a:solidFill>
                <a:latin typeface="Meiryo UI" panose="020B0604030504040204" pitchFamily="50" charset="-128"/>
                <a:ea typeface="Meiryo UI" panose="020B0604030504040204" pitchFamily="50" charset="-128"/>
              </a:rPr>
              <a:t>事業開始</a:t>
            </a:r>
            <a:endParaRPr kumimoji="0" lang="ja-JP" altLang="en-US" sz="1600" dirty="0">
              <a:solidFill>
                <a:schemeClr val="bg1"/>
              </a:solidFill>
              <a:latin typeface="Meiryo UI" panose="020B0604030504040204" pitchFamily="50" charset="-128"/>
              <a:ea typeface="Meiryo UI" panose="020B0604030504040204" pitchFamily="50" charset="-128"/>
            </a:endParaRPr>
          </a:p>
        </p:txBody>
      </p:sp>
      <p:sp>
        <p:nvSpPr>
          <p:cNvPr id="20" name="ホームベース 19"/>
          <p:cNvSpPr/>
          <p:nvPr/>
        </p:nvSpPr>
        <p:spPr bwMode="auto">
          <a:xfrm>
            <a:off x="7099646" y="2244728"/>
            <a:ext cx="1296591" cy="432048"/>
          </a:xfrm>
          <a:prstGeom prst="homePlate">
            <a:avLst/>
          </a:prstGeom>
          <a:solidFill>
            <a:srgbClr val="0098D0"/>
          </a:solidFill>
          <a:ln w="9525">
            <a:noFill/>
            <a:miter lim="800000"/>
            <a:headEnd/>
            <a:tailEnd/>
          </a:ln>
          <a:effectLst/>
        </p:spPr>
        <p:txBody>
          <a:bodyPr wrap="none" rtlCol="0" anchor="ctr"/>
          <a:lstStyle/>
          <a:p>
            <a:pPr algn="ctr"/>
            <a:r>
              <a:rPr kumimoji="0" lang="ja-JP" altLang="en-US" sz="1400" dirty="0">
                <a:solidFill>
                  <a:schemeClr val="bg1"/>
                </a:solidFill>
                <a:latin typeface="Meiryo UI" panose="020B0604030504040204" pitchFamily="50" charset="-128"/>
                <a:ea typeface="Meiryo UI" panose="020B0604030504040204" pitchFamily="50" charset="-128"/>
              </a:rPr>
              <a:t>事業終了</a:t>
            </a:r>
            <a:endParaRPr kumimoji="0" lang="ja-JP" altLang="en-US" sz="1600" dirty="0">
              <a:solidFill>
                <a:schemeClr val="bg1"/>
              </a:solidFill>
              <a:latin typeface="Meiryo UI" panose="020B0604030504040204" pitchFamily="50" charset="-128"/>
              <a:ea typeface="Meiryo UI" panose="020B0604030504040204" pitchFamily="50" charset="-128"/>
            </a:endParaRPr>
          </a:p>
        </p:txBody>
      </p:sp>
      <p:sp>
        <p:nvSpPr>
          <p:cNvPr id="21" name="ホームベース 20"/>
          <p:cNvSpPr/>
          <p:nvPr/>
        </p:nvSpPr>
        <p:spPr bwMode="auto">
          <a:xfrm>
            <a:off x="8396237" y="2240055"/>
            <a:ext cx="1296591" cy="432048"/>
          </a:xfrm>
          <a:prstGeom prst="homePlate">
            <a:avLst/>
          </a:prstGeom>
          <a:solidFill>
            <a:srgbClr val="0098D0"/>
          </a:solidFill>
          <a:ln w="9525">
            <a:noFill/>
            <a:miter lim="800000"/>
            <a:headEnd/>
            <a:tailEnd/>
          </a:ln>
          <a:effectLst/>
        </p:spPr>
        <p:txBody>
          <a:bodyPr wrap="none" rtlCol="0" anchor="ctr"/>
          <a:lstStyle/>
          <a:p>
            <a:pPr algn="ctr">
              <a:lnSpc>
                <a:spcPts val="1700"/>
              </a:lnSpc>
            </a:pPr>
            <a:r>
              <a:rPr kumimoji="0" lang="ja-JP" altLang="en-US" sz="1100" dirty="0">
                <a:solidFill>
                  <a:schemeClr val="bg1"/>
                </a:solidFill>
                <a:latin typeface="Meiryo UI" panose="020B0604030504040204" pitchFamily="50" charset="-128"/>
                <a:ea typeface="Meiryo UI" panose="020B0604030504040204" pitchFamily="50" charset="-128"/>
              </a:rPr>
              <a:t>事業継続等報告</a:t>
            </a:r>
            <a:endParaRPr kumimoji="0" lang="en-US" altLang="ja-JP" sz="1100" dirty="0">
              <a:solidFill>
                <a:schemeClr val="bg1"/>
              </a:solidFill>
              <a:latin typeface="Meiryo UI" panose="020B0604030504040204" pitchFamily="50" charset="-128"/>
              <a:ea typeface="Meiryo UI" panose="020B0604030504040204" pitchFamily="50" charset="-128"/>
            </a:endParaRPr>
          </a:p>
          <a:p>
            <a:pPr algn="ctr">
              <a:lnSpc>
                <a:spcPts val="1700"/>
              </a:lnSpc>
            </a:pPr>
            <a:r>
              <a:rPr kumimoji="0" lang="ja-JP" altLang="en-US" sz="1100" dirty="0">
                <a:solidFill>
                  <a:schemeClr val="bg1"/>
                </a:solidFill>
                <a:latin typeface="Meiryo UI" panose="020B0604030504040204" pitchFamily="50" charset="-128"/>
                <a:ea typeface="Meiryo UI" panose="020B0604030504040204" pitchFamily="50" charset="-128"/>
              </a:rPr>
              <a:t>財産管理</a:t>
            </a:r>
          </a:p>
        </p:txBody>
      </p:sp>
      <p:sp>
        <p:nvSpPr>
          <p:cNvPr id="15" name="二等辺三角形 14"/>
          <p:cNvSpPr/>
          <p:nvPr/>
        </p:nvSpPr>
        <p:spPr bwMode="auto">
          <a:xfrm flipV="1">
            <a:off x="533428" y="2125091"/>
            <a:ext cx="108459" cy="137632"/>
          </a:xfrm>
          <a:prstGeom prst="triangle">
            <a:avLst/>
          </a:prstGeom>
          <a:solidFill>
            <a:srgbClr val="FF5A00"/>
          </a:solidFill>
          <a:ln w="9525">
            <a:noFill/>
            <a:miter lim="800000"/>
            <a:headEnd/>
            <a:tailEnd/>
          </a:ln>
          <a:effec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sp>
        <p:nvSpPr>
          <p:cNvPr id="16" name="テキスト ボックス 15"/>
          <p:cNvSpPr txBox="1"/>
          <p:nvPr/>
        </p:nvSpPr>
        <p:spPr>
          <a:xfrm>
            <a:off x="115764" y="1794024"/>
            <a:ext cx="936104" cy="400110"/>
          </a:xfrm>
          <a:prstGeom prst="rect">
            <a:avLst/>
          </a:prstGeom>
          <a:noFill/>
        </p:spPr>
        <p:txBody>
          <a:bodyPr wrap="square" lIns="72000" rIns="72000" rtlCol="0">
            <a:spAutoFit/>
          </a:bodyPr>
          <a:lstStyle/>
          <a:p>
            <a:pPr algn="ctr"/>
            <a:r>
              <a:rPr lang="en-US" altLang="ja-JP" sz="1000" b="1" dirty="0">
                <a:latin typeface="Meiryo UI" panose="020B0604030504040204" pitchFamily="50" charset="-128"/>
                <a:ea typeface="Meiryo UI" panose="020B0604030504040204" pitchFamily="50" charset="-128"/>
                <a:cs typeface="メイリオ" panose="020B0604030504040204" pitchFamily="50" charset="-128"/>
              </a:rPr>
              <a:t>2020.5.22</a:t>
            </a:r>
          </a:p>
          <a:p>
            <a:pPr algn="ctr"/>
            <a:r>
              <a:rPr lang="ja-JP" altLang="en-US" sz="1000" b="1" dirty="0">
                <a:latin typeface="Meiryo UI" panose="020B0604030504040204" pitchFamily="50" charset="-128"/>
                <a:ea typeface="Meiryo UI" panose="020B0604030504040204" pitchFamily="50" charset="-128"/>
                <a:cs typeface="メイリオ" panose="020B0604030504040204" pitchFamily="50" charset="-128"/>
              </a:rPr>
              <a:t>公募受付開始</a:t>
            </a:r>
            <a:endParaRPr kumimoji="1" lang="ja-JP" altLang="en-US"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17" name="二等辺三角形 16"/>
          <p:cNvSpPr/>
          <p:nvPr/>
        </p:nvSpPr>
        <p:spPr bwMode="auto">
          <a:xfrm flipV="1">
            <a:off x="1735268" y="2152569"/>
            <a:ext cx="108459" cy="137632"/>
          </a:xfrm>
          <a:prstGeom prst="triangle">
            <a:avLst/>
          </a:prstGeom>
          <a:solidFill>
            <a:srgbClr val="FF5A00"/>
          </a:solidFill>
          <a:ln w="9525">
            <a:noFill/>
            <a:miter lim="800000"/>
            <a:headEnd/>
            <a:tailEnd/>
          </a:ln>
          <a:effec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1327197" y="1504958"/>
            <a:ext cx="1040533" cy="707886"/>
          </a:xfrm>
          <a:prstGeom prst="rect">
            <a:avLst/>
          </a:prstGeom>
          <a:noFill/>
        </p:spPr>
        <p:txBody>
          <a:bodyPr wrap="square" lIns="0" rIns="0" rtlCol="0">
            <a:spAutoFit/>
          </a:bodyPr>
          <a:lstStyle/>
          <a:p>
            <a:pPr algn="ctr"/>
            <a:r>
              <a:rPr lang="en-US" altLang="ja-JP" sz="1000" b="1" dirty="0">
                <a:latin typeface="Meiryo UI" panose="020B0604030504040204" pitchFamily="50" charset="-128"/>
                <a:ea typeface="Meiryo UI" panose="020B0604030504040204" pitchFamily="50" charset="-128"/>
                <a:cs typeface="メイリオ" panose="020B0604030504040204" pitchFamily="50" charset="-128"/>
              </a:rPr>
              <a:t>2020.6.5</a:t>
            </a:r>
            <a:r>
              <a:rPr lang="ja-JP" altLang="en-US" sz="1000" b="1" dirty="0">
                <a:latin typeface="Meiryo UI" panose="020B0604030504040204" pitchFamily="50" charset="-128"/>
                <a:ea typeface="Meiryo UI" panose="020B0604030504040204" pitchFamily="50" charset="-128"/>
                <a:cs typeface="メイリオ" panose="020B0604030504040204" pitchFamily="50" charset="-128"/>
              </a:rPr>
              <a:t>正午</a:t>
            </a:r>
            <a:endParaRPr lang="en-US" altLang="ja-JP" sz="1000" b="1" dirty="0">
              <a:latin typeface="Meiryo UI" panose="020B0604030504040204" pitchFamily="50" charset="-128"/>
              <a:ea typeface="Meiryo UI" panose="020B0604030504040204" pitchFamily="50" charset="-128"/>
              <a:cs typeface="メイリオ" panose="020B0604030504040204" pitchFamily="50" charset="-128"/>
            </a:endParaRPr>
          </a:p>
          <a:p>
            <a:pPr algn="ctr"/>
            <a:r>
              <a:rPr lang="ja-JP" altLang="en-US" sz="1000" b="1" dirty="0">
                <a:latin typeface="Meiryo UI" panose="020B0604030504040204" pitchFamily="50" charset="-128"/>
                <a:ea typeface="Meiryo UI" panose="020B0604030504040204" pitchFamily="50" charset="-128"/>
                <a:cs typeface="メイリオ" panose="020B0604030504040204" pitchFamily="50" charset="-128"/>
              </a:rPr>
              <a:t>先行審査受付締切</a:t>
            </a:r>
            <a:endParaRPr lang="en-US" altLang="ja-JP" sz="1000" b="1" dirty="0">
              <a:latin typeface="Meiryo UI" panose="020B0604030504040204" pitchFamily="50" charset="-128"/>
              <a:ea typeface="Meiryo UI" panose="020B0604030504040204" pitchFamily="50" charset="-128"/>
              <a:cs typeface="メイリオ" panose="020B0604030504040204" pitchFamily="50" charset="-128"/>
            </a:endParaRPr>
          </a:p>
          <a:p>
            <a:pPr algn="ctr"/>
            <a:r>
              <a:rPr lang="en-US" altLang="ja-JP" sz="1000" b="1" dirty="0">
                <a:latin typeface="Meiryo UI" panose="020B0604030504040204" pitchFamily="50" charset="-128"/>
                <a:ea typeface="Meiryo UI" panose="020B0604030504040204" pitchFamily="50" charset="-128"/>
                <a:cs typeface="メイリオ" panose="020B0604030504040204" pitchFamily="50" charset="-128"/>
              </a:rPr>
              <a:t>2020.7.22</a:t>
            </a:r>
            <a:r>
              <a:rPr lang="ja-JP" altLang="en-US" sz="1000" b="1" dirty="0">
                <a:latin typeface="Meiryo UI" panose="020B0604030504040204" pitchFamily="50" charset="-128"/>
                <a:ea typeface="Meiryo UI" panose="020B0604030504040204" pitchFamily="50" charset="-128"/>
                <a:cs typeface="メイリオ" panose="020B0604030504040204" pitchFamily="50" charset="-128"/>
              </a:rPr>
              <a:t>正午</a:t>
            </a:r>
            <a:endParaRPr lang="en-US" altLang="ja-JP" sz="1000" b="1" dirty="0">
              <a:latin typeface="Meiryo UI" panose="020B0604030504040204" pitchFamily="50" charset="-128"/>
              <a:ea typeface="Meiryo UI" panose="020B0604030504040204" pitchFamily="50" charset="-128"/>
              <a:cs typeface="メイリオ" panose="020B0604030504040204" pitchFamily="50" charset="-128"/>
            </a:endParaRPr>
          </a:p>
          <a:p>
            <a:pPr algn="ctr"/>
            <a:r>
              <a:rPr lang="ja-JP" altLang="en-US" sz="1000" b="1" dirty="0">
                <a:latin typeface="Meiryo UI" panose="020B0604030504040204" pitchFamily="50" charset="-128"/>
                <a:ea typeface="Meiryo UI" panose="020B0604030504040204" pitchFamily="50" charset="-128"/>
                <a:cs typeface="メイリオ" panose="020B0604030504040204" pitchFamily="50" charset="-128"/>
              </a:rPr>
              <a:t>公募受付締切</a:t>
            </a:r>
            <a:endParaRPr kumimoji="1" lang="ja-JP" altLang="en-US"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25" name="二等辺三角形 24"/>
          <p:cNvSpPr/>
          <p:nvPr/>
        </p:nvSpPr>
        <p:spPr bwMode="auto">
          <a:xfrm flipV="1">
            <a:off x="3007100" y="2125091"/>
            <a:ext cx="108459" cy="137632"/>
          </a:xfrm>
          <a:prstGeom prst="triangle">
            <a:avLst/>
          </a:prstGeom>
          <a:solidFill>
            <a:srgbClr val="FF5A00"/>
          </a:solidFill>
          <a:ln w="9525">
            <a:noFill/>
            <a:miter lim="800000"/>
            <a:headEnd/>
            <a:tailEnd/>
          </a:ln>
          <a:effec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sp>
        <p:nvSpPr>
          <p:cNvPr id="26" name="テキスト ボックス 25"/>
          <p:cNvSpPr txBox="1"/>
          <p:nvPr/>
        </p:nvSpPr>
        <p:spPr>
          <a:xfrm>
            <a:off x="2575987" y="1484784"/>
            <a:ext cx="1018269" cy="707886"/>
          </a:xfrm>
          <a:prstGeom prst="rect">
            <a:avLst/>
          </a:prstGeom>
          <a:noFill/>
        </p:spPr>
        <p:txBody>
          <a:bodyPr wrap="square" lIns="0" rIns="0" rtlCol="0">
            <a:spAutoFit/>
          </a:bodyPr>
          <a:lstStyle/>
          <a:p>
            <a:pPr algn="ctr"/>
            <a:r>
              <a:rPr lang="en-US" altLang="ja-JP" sz="1000" b="1" dirty="0">
                <a:latin typeface="Meiryo UI" panose="020B0604030504040204" pitchFamily="50" charset="-128"/>
                <a:ea typeface="Meiryo UI" panose="020B0604030504040204" pitchFamily="50" charset="-128"/>
                <a:cs typeface="メイリオ" panose="020B0604030504040204" pitchFamily="50" charset="-128"/>
              </a:rPr>
              <a:t>2020.6</a:t>
            </a:r>
            <a:r>
              <a:rPr lang="ja-JP" altLang="en-US" sz="1000" b="1" dirty="0">
                <a:latin typeface="Meiryo UI" panose="020B0604030504040204" pitchFamily="50" charset="-128"/>
                <a:ea typeface="Meiryo UI" panose="020B0604030504040204" pitchFamily="50" charset="-128"/>
                <a:cs typeface="メイリオ" panose="020B0604030504040204" pitchFamily="50" charset="-128"/>
              </a:rPr>
              <a:t>月中</a:t>
            </a:r>
            <a:endParaRPr lang="en-US" altLang="ja-JP" sz="1000" b="1" dirty="0">
              <a:latin typeface="Meiryo UI" panose="020B0604030504040204" pitchFamily="50" charset="-128"/>
              <a:ea typeface="Meiryo UI" panose="020B0604030504040204" pitchFamily="50" charset="-128"/>
              <a:cs typeface="メイリオ" panose="020B0604030504040204" pitchFamily="50" charset="-128"/>
            </a:endParaRPr>
          </a:p>
          <a:p>
            <a:pPr algn="ctr"/>
            <a:r>
              <a:rPr lang="ja-JP" altLang="en-US" sz="1000" b="1" dirty="0">
                <a:latin typeface="Meiryo UI" panose="020B0604030504040204" pitchFamily="50" charset="-128"/>
                <a:ea typeface="Meiryo UI" panose="020B0604030504040204" pitchFamily="50" charset="-128"/>
                <a:cs typeface="メイリオ" panose="020B0604030504040204" pitchFamily="50" charset="-128"/>
              </a:rPr>
              <a:t>先行採択先決定</a:t>
            </a:r>
            <a:endParaRPr lang="en-US" altLang="ja-JP" sz="1000" b="1" dirty="0">
              <a:latin typeface="Meiryo UI" panose="020B0604030504040204" pitchFamily="50" charset="-128"/>
              <a:ea typeface="Meiryo UI" panose="020B0604030504040204" pitchFamily="50" charset="-128"/>
              <a:cs typeface="メイリオ" panose="020B0604030504040204" pitchFamily="50" charset="-128"/>
            </a:endParaRPr>
          </a:p>
          <a:p>
            <a:pPr algn="ctr"/>
            <a:r>
              <a:rPr lang="en-US" altLang="ja-JP" sz="1000" b="1" dirty="0">
                <a:latin typeface="Meiryo UI" panose="020B0604030504040204" pitchFamily="50" charset="-128"/>
                <a:ea typeface="Meiryo UI" panose="020B0604030504040204" pitchFamily="50" charset="-128"/>
                <a:cs typeface="メイリオ" panose="020B0604030504040204" pitchFamily="50" charset="-128"/>
              </a:rPr>
              <a:t>2020.8</a:t>
            </a:r>
            <a:r>
              <a:rPr lang="ja-JP" altLang="en-US" sz="1000" b="1" dirty="0">
                <a:latin typeface="Meiryo UI" panose="020B0604030504040204" pitchFamily="50" charset="-128"/>
                <a:ea typeface="Meiryo UI" panose="020B0604030504040204" pitchFamily="50" charset="-128"/>
                <a:cs typeface="メイリオ" panose="020B0604030504040204" pitchFamily="50" charset="-128"/>
              </a:rPr>
              <a:t>月以降</a:t>
            </a:r>
            <a:endParaRPr lang="en-US" altLang="ja-JP" sz="1000" b="1" dirty="0">
              <a:latin typeface="Meiryo UI" panose="020B0604030504040204" pitchFamily="50" charset="-128"/>
              <a:ea typeface="Meiryo UI" panose="020B0604030504040204" pitchFamily="50" charset="-128"/>
              <a:cs typeface="メイリオ" panose="020B0604030504040204" pitchFamily="50" charset="-128"/>
            </a:endParaRPr>
          </a:p>
          <a:p>
            <a:pPr algn="ctr"/>
            <a:r>
              <a:rPr lang="ja-JP" altLang="en-US" sz="1000" b="1" dirty="0">
                <a:latin typeface="Meiryo UI" panose="020B0604030504040204" pitchFamily="50" charset="-128"/>
                <a:ea typeface="Meiryo UI" panose="020B0604030504040204" pitchFamily="50" charset="-128"/>
                <a:cs typeface="メイリオ" panose="020B0604030504040204" pitchFamily="50" charset="-128"/>
              </a:rPr>
              <a:t>採択先決定</a:t>
            </a:r>
            <a:endParaRPr kumimoji="1" lang="ja-JP" altLang="en-US"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27" name="二等辺三角形 26"/>
          <p:cNvSpPr/>
          <p:nvPr/>
        </p:nvSpPr>
        <p:spPr bwMode="auto">
          <a:xfrm flipV="1">
            <a:off x="6967540" y="2125091"/>
            <a:ext cx="108459" cy="137632"/>
          </a:xfrm>
          <a:prstGeom prst="triangle">
            <a:avLst/>
          </a:prstGeom>
          <a:solidFill>
            <a:srgbClr val="FF5A00"/>
          </a:solidFill>
          <a:ln w="9525">
            <a:noFill/>
            <a:miter lim="800000"/>
            <a:headEnd/>
            <a:tailEnd/>
          </a:ln>
          <a:effec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sp>
        <p:nvSpPr>
          <p:cNvPr id="5" name="正方形/長方形 4"/>
          <p:cNvSpPr/>
          <p:nvPr/>
        </p:nvSpPr>
        <p:spPr bwMode="auto">
          <a:xfrm>
            <a:off x="6518126" y="742154"/>
            <a:ext cx="1166512" cy="382590"/>
          </a:xfrm>
          <a:prstGeom prst="rect">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rtlCol="0" anchor="ctr"/>
          <a:lstStyle/>
          <a:p>
            <a:pPr algn="ctr"/>
            <a:r>
              <a:rPr kumimoji="0" lang="ja-JP" altLang="en-US" sz="1050" b="1" dirty="0">
                <a:latin typeface="Meiryo UI" panose="020B0604030504040204" pitchFamily="50" charset="-128"/>
                <a:ea typeface="Meiryo UI" panose="020B0604030504040204" pitchFamily="50" charset="-128"/>
              </a:rPr>
              <a:t>実績報告書</a:t>
            </a:r>
            <a:endParaRPr kumimoji="0" lang="en-US" altLang="ja-JP" sz="1050" b="1" dirty="0">
              <a:latin typeface="Meiryo UI" panose="020B0604030504040204" pitchFamily="50" charset="-128"/>
              <a:ea typeface="Meiryo UI" panose="020B0604030504040204" pitchFamily="50" charset="-128"/>
            </a:endParaRPr>
          </a:p>
          <a:p>
            <a:pPr algn="ctr"/>
            <a:r>
              <a:rPr kumimoji="0" lang="ja-JP" altLang="en-US" sz="1050" b="1" dirty="0" err="1">
                <a:latin typeface="Meiryo UI" panose="020B0604030504040204" pitchFamily="50" charset="-128"/>
                <a:ea typeface="Meiryo UI" panose="020B0604030504040204" pitchFamily="50" charset="-128"/>
              </a:rPr>
              <a:t>の提</a:t>
            </a:r>
            <a:r>
              <a:rPr kumimoji="0" lang="ja-JP" altLang="en-US" sz="1050" b="1" dirty="0">
                <a:latin typeface="Meiryo UI" panose="020B0604030504040204" pitchFamily="50" charset="-128"/>
                <a:ea typeface="Meiryo UI" panose="020B0604030504040204" pitchFamily="50" charset="-128"/>
              </a:rPr>
              <a:t>出</a:t>
            </a:r>
          </a:p>
        </p:txBody>
      </p:sp>
      <p:cxnSp>
        <p:nvCxnSpPr>
          <p:cNvPr id="7" name="直線コネクタ 6"/>
          <p:cNvCxnSpPr>
            <a:cxnSpLocks/>
            <a:stCxn id="5" idx="2"/>
          </p:cNvCxnSpPr>
          <p:nvPr/>
        </p:nvCxnSpPr>
        <p:spPr>
          <a:xfrm>
            <a:off x="7101382" y="1124744"/>
            <a:ext cx="0" cy="10794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正方形/長方形 36"/>
          <p:cNvSpPr/>
          <p:nvPr/>
        </p:nvSpPr>
        <p:spPr bwMode="auto">
          <a:xfrm>
            <a:off x="5241032" y="742154"/>
            <a:ext cx="1166512" cy="382590"/>
          </a:xfrm>
          <a:prstGeom prst="rect">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rtlCol="0" anchor="ctr"/>
          <a:lstStyle/>
          <a:p>
            <a:pPr algn="ctr"/>
            <a:r>
              <a:rPr kumimoji="0" lang="ja-JP" altLang="en-US" sz="1050" b="1" dirty="0">
                <a:latin typeface="Meiryo UI" panose="020B0604030504040204" pitchFamily="50" charset="-128"/>
                <a:ea typeface="Meiryo UI" panose="020B0604030504040204" pitchFamily="50" charset="-128"/>
              </a:rPr>
              <a:t>進捗状況の報告</a:t>
            </a:r>
            <a:endParaRPr kumimoji="0" lang="en-US" altLang="ja-JP" sz="1050" b="1" dirty="0">
              <a:latin typeface="Meiryo UI" panose="020B0604030504040204" pitchFamily="50" charset="-128"/>
              <a:ea typeface="Meiryo UI" panose="020B0604030504040204" pitchFamily="50" charset="-128"/>
            </a:endParaRPr>
          </a:p>
        </p:txBody>
      </p:sp>
      <p:cxnSp>
        <p:nvCxnSpPr>
          <p:cNvPr id="38" name="直線コネクタ 37"/>
          <p:cNvCxnSpPr>
            <a:stCxn id="37" idx="2"/>
          </p:cNvCxnSpPr>
          <p:nvPr/>
        </p:nvCxnSpPr>
        <p:spPr>
          <a:xfrm>
            <a:off x="5824288" y="1124744"/>
            <a:ext cx="0" cy="10966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0" name="正方形/長方形 39"/>
          <p:cNvSpPr/>
          <p:nvPr/>
        </p:nvSpPr>
        <p:spPr bwMode="auto">
          <a:xfrm>
            <a:off x="8611024" y="752004"/>
            <a:ext cx="1166512" cy="382590"/>
          </a:xfrm>
          <a:prstGeom prst="rect">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rtlCol="0" anchor="ctr"/>
          <a:lstStyle/>
          <a:p>
            <a:pPr algn="ctr"/>
            <a:r>
              <a:rPr kumimoji="0" lang="ja-JP" altLang="en-US" sz="1050" b="1" dirty="0">
                <a:latin typeface="Meiryo UI" panose="020B0604030504040204" pitchFamily="50" charset="-128"/>
                <a:ea typeface="Meiryo UI" panose="020B0604030504040204" pitchFamily="50" charset="-128"/>
              </a:rPr>
              <a:t>事業継続等状況</a:t>
            </a:r>
            <a:endParaRPr kumimoji="0" lang="en-US" altLang="ja-JP" sz="1050" b="1" dirty="0">
              <a:latin typeface="Meiryo UI" panose="020B0604030504040204" pitchFamily="50" charset="-128"/>
              <a:ea typeface="Meiryo UI" panose="020B0604030504040204" pitchFamily="50" charset="-128"/>
            </a:endParaRPr>
          </a:p>
          <a:p>
            <a:pPr algn="ctr"/>
            <a:r>
              <a:rPr kumimoji="0" lang="ja-JP" altLang="en-US" sz="1050" b="1" dirty="0">
                <a:latin typeface="Meiryo UI" panose="020B0604030504040204" pitchFamily="50" charset="-128"/>
                <a:ea typeface="Meiryo UI" panose="020B0604030504040204" pitchFamily="50" charset="-128"/>
              </a:rPr>
              <a:t>の報告</a:t>
            </a:r>
            <a:endParaRPr kumimoji="0" lang="en-US" altLang="ja-JP" sz="1050" b="1" dirty="0">
              <a:latin typeface="Meiryo UI" panose="020B0604030504040204" pitchFamily="50" charset="-128"/>
              <a:ea typeface="Meiryo UI" panose="020B0604030504040204" pitchFamily="50" charset="-128"/>
            </a:endParaRPr>
          </a:p>
        </p:txBody>
      </p:sp>
      <p:cxnSp>
        <p:nvCxnSpPr>
          <p:cNvPr id="41" name="直線コネクタ 40"/>
          <p:cNvCxnSpPr>
            <a:stCxn id="40" idx="2"/>
          </p:cNvCxnSpPr>
          <p:nvPr/>
        </p:nvCxnSpPr>
        <p:spPr>
          <a:xfrm>
            <a:off x="9194280" y="1134594"/>
            <a:ext cx="0" cy="10966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2" name="正方形/長方形 41"/>
          <p:cNvSpPr/>
          <p:nvPr/>
        </p:nvSpPr>
        <p:spPr bwMode="auto">
          <a:xfrm>
            <a:off x="3140100" y="752004"/>
            <a:ext cx="1166512" cy="382590"/>
          </a:xfrm>
          <a:prstGeom prst="rect">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rtlCol="0" anchor="ctr"/>
          <a:lstStyle/>
          <a:p>
            <a:pPr algn="ctr"/>
            <a:r>
              <a:rPr kumimoji="0" lang="ja-JP" altLang="en-US" sz="1050" b="1" dirty="0">
                <a:latin typeface="Meiryo UI" panose="020B0604030504040204" pitchFamily="50" charset="-128"/>
                <a:ea typeface="Meiryo UI" panose="020B0604030504040204" pitchFamily="50" charset="-128"/>
              </a:rPr>
              <a:t>交付申請書の提出</a:t>
            </a:r>
            <a:endParaRPr kumimoji="0" lang="en-US" altLang="ja-JP" sz="1050" b="1" dirty="0">
              <a:latin typeface="Meiryo UI" panose="020B0604030504040204" pitchFamily="50" charset="-128"/>
              <a:ea typeface="Meiryo UI" panose="020B0604030504040204" pitchFamily="50" charset="-128"/>
            </a:endParaRPr>
          </a:p>
        </p:txBody>
      </p:sp>
      <p:cxnSp>
        <p:nvCxnSpPr>
          <p:cNvPr id="43" name="直線コネクタ 42"/>
          <p:cNvCxnSpPr>
            <a:stCxn id="42" idx="2"/>
          </p:cNvCxnSpPr>
          <p:nvPr/>
        </p:nvCxnSpPr>
        <p:spPr>
          <a:xfrm>
            <a:off x="3723356" y="1134594"/>
            <a:ext cx="0" cy="110000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bwMode="auto">
          <a:xfrm>
            <a:off x="560512" y="764704"/>
            <a:ext cx="1166512" cy="382590"/>
          </a:xfrm>
          <a:prstGeom prst="rect">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rtlCol="0" anchor="ctr"/>
          <a:lstStyle/>
          <a:p>
            <a:pPr algn="ctr"/>
            <a:r>
              <a:rPr kumimoji="0" lang="ja-JP" altLang="en-US" sz="1050" b="1" dirty="0">
                <a:latin typeface="Meiryo UI" panose="020B0604030504040204" pitchFamily="50" charset="-128"/>
                <a:ea typeface="Meiryo UI" panose="020B0604030504040204" pitchFamily="50" charset="-128"/>
              </a:rPr>
              <a:t>応募申請書の提出</a:t>
            </a:r>
            <a:endParaRPr kumimoji="0" lang="en-US" altLang="ja-JP" sz="1050" b="1" dirty="0">
              <a:latin typeface="Meiryo UI" panose="020B0604030504040204" pitchFamily="50" charset="-128"/>
              <a:ea typeface="Meiryo UI" panose="020B0604030504040204" pitchFamily="50" charset="-128"/>
            </a:endParaRPr>
          </a:p>
        </p:txBody>
      </p:sp>
      <p:sp>
        <p:nvSpPr>
          <p:cNvPr id="28" name="テキスト ボックス 27"/>
          <p:cNvSpPr txBox="1"/>
          <p:nvPr/>
        </p:nvSpPr>
        <p:spPr>
          <a:xfrm>
            <a:off x="6549876" y="1794024"/>
            <a:ext cx="936104" cy="400110"/>
          </a:xfrm>
          <a:prstGeom prst="rect">
            <a:avLst/>
          </a:prstGeom>
          <a:noFill/>
        </p:spPr>
        <p:txBody>
          <a:bodyPr wrap="square" rtlCol="0">
            <a:spAutoFit/>
          </a:bodyPr>
          <a:lstStyle/>
          <a:p>
            <a:pPr algn="ctr"/>
            <a:r>
              <a:rPr lang="en-US" altLang="ja-JP" sz="1000" b="1" dirty="0">
                <a:latin typeface="Meiryo UI" panose="020B0604030504040204" pitchFamily="50" charset="-128"/>
                <a:ea typeface="Meiryo UI" panose="020B0604030504040204" pitchFamily="50" charset="-128"/>
                <a:cs typeface="メイリオ" panose="020B0604030504040204" pitchFamily="50" charset="-128"/>
              </a:rPr>
              <a:t>2023.3.31</a:t>
            </a:r>
          </a:p>
          <a:p>
            <a:pPr algn="ctr"/>
            <a:r>
              <a:rPr lang="ja-JP" altLang="en-US" sz="1000" b="1" dirty="0">
                <a:latin typeface="Meiryo UI" panose="020B0604030504040204" pitchFamily="50" charset="-128"/>
                <a:ea typeface="Meiryo UI" panose="020B0604030504040204" pitchFamily="50" charset="-128"/>
                <a:cs typeface="メイリオ" panose="020B0604030504040204" pitchFamily="50" charset="-128"/>
              </a:rPr>
              <a:t>事業完了</a:t>
            </a:r>
            <a:endParaRPr kumimoji="1" lang="ja-JP" altLang="en-US"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65" name="二等辺三角形 64"/>
          <p:cNvSpPr/>
          <p:nvPr/>
        </p:nvSpPr>
        <p:spPr bwMode="auto">
          <a:xfrm>
            <a:off x="5673080" y="2708920"/>
            <a:ext cx="108459" cy="137632"/>
          </a:xfrm>
          <a:prstGeom prst="triangle">
            <a:avLst/>
          </a:prstGeom>
          <a:solidFill>
            <a:srgbClr val="FF5A00"/>
          </a:solidFill>
          <a:ln w="9525">
            <a:noFill/>
            <a:miter lim="800000"/>
            <a:headEnd/>
            <a:tailEnd/>
          </a:ln>
          <a:effec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sp>
        <p:nvSpPr>
          <p:cNvPr id="66" name="テキスト ボックス 65"/>
          <p:cNvSpPr txBox="1"/>
          <p:nvPr/>
        </p:nvSpPr>
        <p:spPr>
          <a:xfrm>
            <a:off x="5266432" y="2882652"/>
            <a:ext cx="936104" cy="553998"/>
          </a:xfrm>
          <a:prstGeom prst="rect">
            <a:avLst/>
          </a:prstGeom>
          <a:noFill/>
        </p:spPr>
        <p:txBody>
          <a:bodyPr wrap="square" lIns="0" rIns="0" rtlCol="0">
            <a:spAutoFit/>
          </a:bodyPr>
          <a:lstStyle/>
          <a:p>
            <a:pPr algn="just"/>
            <a:r>
              <a:rPr lang="ja-JP" altLang="en-US" sz="1000" b="1" dirty="0">
                <a:solidFill>
                  <a:srgbClr val="FF0000"/>
                </a:solidFill>
                <a:latin typeface="Meiryo UI" panose="020B0604030504040204" pitchFamily="50" charset="-128"/>
                <a:ea typeface="Meiryo UI" panose="020B0604030504040204" pitchFamily="50" charset="-128"/>
                <a:cs typeface="メイリオ" panose="020B0604030504040204" pitchFamily="50" charset="-128"/>
              </a:rPr>
              <a:t>交付決定以降、発注、購入、契約等が可能</a:t>
            </a:r>
            <a:endParaRPr kumimoji="1" lang="ja-JP" altLang="en-US" b="1" dirty="0">
              <a:solidFill>
                <a:srgbClr val="FF0000"/>
              </a:solidFill>
              <a:latin typeface="Meiryo UI" panose="020B0604030504040204" pitchFamily="50" charset="-128"/>
              <a:ea typeface="Meiryo UI" panose="020B0604030504040204" pitchFamily="50" charset="-128"/>
              <a:cs typeface="メイリオ" panose="020B0604030504040204" pitchFamily="50" charset="-128"/>
            </a:endParaRPr>
          </a:p>
        </p:txBody>
      </p:sp>
      <p:cxnSp>
        <p:nvCxnSpPr>
          <p:cNvPr id="71" name="直線コネクタ 70"/>
          <p:cNvCxnSpPr/>
          <p:nvPr/>
        </p:nvCxnSpPr>
        <p:spPr>
          <a:xfrm>
            <a:off x="344488" y="3436650"/>
            <a:ext cx="0" cy="2944678"/>
          </a:xfrm>
          <a:prstGeom prst="line">
            <a:avLst/>
          </a:prstGeom>
          <a:ln>
            <a:solidFill>
              <a:srgbClr val="C0C0C0"/>
            </a:solidFill>
            <a:prstDash val="sysDash"/>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a:off x="3007100" y="3429000"/>
            <a:ext cx="0" cy="2944678"/>
          </a:xfrm>
          <a:prstGeom prst="line">
            <a:avLst/>
          </a:prstGeom>
          <a:ln>
            <a:solidFill>
              <a:srgbClr val="C0C0C0"/>
            </a:solidFill>
            <a:prstDash val="sysDash"/>
          </a:ln>
        </p:spPr>
        <p:style>
          <a:lnRef idx="1">
            <a:schemeClr val="accent1"/>
          </a:lnRef>
          <a:fillRef idx="0">
            <a:schemeClr val="accent1"/>
          </a:fillRef>
          <a:effectRef idx="0">
            <a:schemeClr val="accent1"/>
          </a:effectRef>
          <a:fontRef idx="minor">
            <a:schemeClr val="tx1"/>
          </a:fontRef>
        </p:style>
      </p:cxnSp>
      <p:sp>
        <p:nvSpPr>
          <p:cNvPr id="80" name="テキスト ボックス 79"/>
          <p:cNvSpPr txBox="1"/>
          <p:nvPr/>
        </p:nvSpPr>
        <p:spPr>
          <a:xfrm>
            <a:off x="490174" y="3436650"/>
            <a:ext cx="2473700" cy="2562240"/>
          </a:xfrm>
          <a:prstGeom prst="rect">
            <a:avLst/>
          </a:prstGeom>
          <a:noFill/>
        </p:spPr>
        <p:txBody>
          <a:bodyPr wrap="square" lIns="36000" rIns="36000" rtlCol="0">
            <a:spAutoFit/>
          </a:bodyPr>
          <a:lstStyle/>
          <a:p>
            <a:pPr marL="85725" indent="-85725" algn="just"/>
            <a:r>
              <a:rPr lang="ja-JP" altLang="en-US" sz="1200" dirty="0">
                <a:latin typeface="Meiryo UI" panose="020B0604030504040204" pitchFamily="50" charset="-128"/>
                <a:ea typeface="Meiryo UI" panose="020B0604030504040204" pitchFamily="50" charset="-128"/>
                <a:cs typeface="メイリオ" panose="020B0604030504040204" pitchFamily="50" charset="-128"/>
              </a:rPr>
              <a:t>・</a:t>
            </a:r>
            <a:r>
              <a:rPr lang="ja-JP" altLang="en-US" sz="1200" b="1" dirty="0">
                <a:latin typeface="Meiryo UI" panose="020B0604030504040204" pitchFamily="50" charset="-128"/>
                <a:ea typeface="Meiryo UI" panose="020B0604030504040204" pitchFamily="50" charset="-128"/>
                <a:cs typeface="メイリオ" panose="020B0604030504040204" pitchFamily="50" charset="-128"/>
              </a:rPr>
              <a:t>先行審査</a:t>
            </a:r>
            <a:endParaRPr lang="en-US" altLang="ja-JP" sz="1200" b="1"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lgn="just"/>
            <a:r>
              <a:rPr lang="ja-JP" altLang="en-US" sz="1000" dirty="0">
                <a:latin typeface="Meiryo UI" panose="020B0604030504040204" pitchFamily="50" charset="-128"/>
                <a:ea typeface="Meiryo UI" panose="020B0604030504040204" pitchFamily="50" charset="-128"/>
                <a:cs typeface="メイリオ" panose="020B0604030504040204" pitchFamily="50" charset="-128"/>
              </a:rPr>
              <a:t>　　早期に実施したい方のために、</a:t>
            </a:r>
            <a:r>
              <a:rPr lang="en-US" altLang="ja-JP" sz="1000" dirty="0">
                <a:latin typeface="Meiryo UI" panose="020B0604030504040204" pitchFamily="50" charset="-128"/>
                <a:ea typeface="Meiryo UI" panose="020B0604030504040204" pitchFamily="50" charset="-128"/>
                <a:cs typeface="メイリオ" panose="020B0604030504040204" pitchFamily="50" charset="-128"/>
              </a:rPr>
              <a:t>6</a:t>
            </a:r>
            <a:r>
              <a:rPr lang="ja-JP" altLang="en-US" sz="1000" dirty="0">
                <a:latin typeface="Meiryo UI" panose="020B0604030504040204" pitchFamily="50" charset="-128"/>
                <a:ea typeface="Meiryo UI" panose="020B0604030504040204" pitchFamily="50" charset="-128"/>
                <a:cs typeface="メイリオ" panose="020B0604030504040204" pitchFamily="50" charset="-128"/>
              </a:rPr>
              <a:t>月</a:t>
            </a:r>
            <a:r>
              <a:rPr lang="en-US" altLang="ja-JP" sz="1000" dirty="0">
                <a:latin typeface="Meiryo UI" panose="020B0604030504040204" pitchFamily="50" charset="-128"/>
                <a:ea typeface="Meiryo UI" panose="020B0604030504040204" pitchFamily="50" charset="-128"/>
                <a:cs typeface="メイリオ" panose="020B0604030504040204" pitchFamily="50" charset="-128"/>
              </a:rPr>
              <a:t>5</a:t>
            </a:r>
            <a:r>
              <a:rPr lang="ja-JP" altLang="en-US" sz="1000" dirty="0">
                <a:latin typeface="Meiryo UI" panose="020B0604030504040204" pitchFamily="50" charset="-128"/>
                <a:ea typeface="Meiryo UI" panose="020B0604030504040204" pitchFamily="50" charset="-128"/>
                <a:cs typeface="メイリオ" panose="020B0604030504040204" pitchFamily="50" charset="-128"/>
              </a:rPr>
              <a:t>日（金）正午まで</a:t>
            </a:r>
            <a:r>
              <a:rPr lang="en-US" altLang="ja-JP" sz="1000" dirty="0">
                <a:latin typeface="Meiryo UI" panose="020B0604030504040204" pitchFamily="50" charset="-128"/>
                <a:ea typeface="Meiryo UI" panose="020B0604030504040204" pitchFamily="50" charset="-128"/>
                <a:cs typeface="メイリオ" panose="020B0604030504040204" pitchFamily="50" charset="-128"/>
              </a:rPr>
              <a:t>【</a:t>
            </a:r>
            <a:r>
              <a:rPr lang="ja-JP" altLang="en-US" sz="1000" dirty="0">
                <a:latin typeface="Meiryo UI" panose="020B0604030504040204" pitchFamily="50" charset="-128"/>
                <a:ea typeface="Meiryo UI" panose="020B0604030504040204" pitchFamily="50" charset="-128"/>
                <a:cs typeface="メイリオ" panose="020B0604030504040204" pitchFamily="50" charset="-128"/>
              </a:rPr>
              <a:t>必着</a:t>
            </a:r>
            <a:r>
              <a:rPr lang="en-US" altLang="ja-JP" sz="1000" dirty="0">
                <a:latin typeface="Meiryo UI" panose="020B0604030504040204" pitchFamily="50" charset="-128"/>
                <a:ea typeface="Meiryo UI" panose="020B0604030504040204" pitchFamily="50" charset="-128"/>
                <a:cs typeface="メイリオ" panose="020B0604030504040204" pitchFamily="50" charset="-128"/>
              </a:rPr>
              <a:t>】</a:t>
            </a:r>
            <a:r>
              <a:rPr lang="ja-JP" altLang="en-US" sz="1000" dirty="0">
                <a:latin typeface="Meiryo UI" panose="020B0604030504040204" pitchFamily="50" charset="-128"/>
                <a:ea typeface="Meiryo UI" panose="020B0604030504040204" pitchFamily="50" charset="-128"/>
                <a:cs typeface="メイリオ" panose="020B0604030504040204" pitchFamily="50" charset="-128"/>
              </a:rPr>
              <a:t>に応募申請書をご提出いただいた方については、先行審査の対象とします。</a:t>
            </a:r>
            <a:endParaRPr lang="en-US" altLang="ja-JP" sz="1000"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lgn="just"/>
            <a:endParaRPr lang="en-US" altLang="ja-JP" sz="1000"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lgn="just"/>
            <a:r>
              <a:rPr lang="ja-JP" altLang="en-US" sz="1200" dirty="0">
                <a:latin typeface="Meiryo UI" panose="020B0604030504040204" pitchFamily="50" charset="-128"/>
                <a:ea typeface="Meiryo UI" panose="020B0604030504040204" pitchFamily="50" charset="-128"/>
                <a:cs typeface="メイリオ" panose="020B0604030504040204" pitchFamily="50" charset="-128"/>
              </a:rPr>
              <a:t>・</a:t>
            </a:r>
            <a:r>
              <a:rPr lang="ja-JP" altLang="en-US" sz="1200" b="1" dirty="0">
                <a:latin typeface="Meiryo UI" panose="020B0604030504040204" pitchFamily="50" charset="-128"/>
                <a:ea typeface="Meiryo UI" panose="020B0604030504040204" pitchFamily="50" charset="-128"/>
                <a:cs typeface="メイリオ" panose="020B0604030504040204" pitchFamily="50" charset="-128"/>
              </a:rPr>
              <a:t>再応募</a:t>
            </a:r>
            <a:endParaRPr lang="en-US" altLang="ja-JP" sz="1200" b="1"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lgn="just"/>
            <a:r>
              <a:rPr lang="ja-JP" altLang="en-US" sz="1200" dirty="0">
                <a:latin typeface="Meiryo UI" panose="020B0604030504040204" pitchFamily="50" charset="-128"/>
                <a:ea typeface="Meiryo UI" panose="020B0604030504040204" pitchFamily="50" charset="-128"/>
                <a:cs typeface="メイリオ" panose="020B0604030504040204" pitchFamily="50" charset="-128"/>
              </a:rPr>
              <a:t>　　</a:t>
            </a:r>
            <a:r>
              <a:rPr lang="ja-JP" altLang="en-US" sz="1000" dirty="0">
                <a:latin typeface="Meiryo UI" panose="020B0604030504040204" pitchFamily="50" charset="-128"/>
                <a:ea typeface="Meiryo UI" panose="020B0604030504040204" pitchFamily="50" charset="-128"/>
                <a:cs typeface="メイリオ" panose="020B0604030504040204" pitchFamily="50" charset="-128"/>
              </a:rPr>
              <a:t>先行審査において不採択となった申請について、同一の事業内容にて再応募された場合は、審査の対象外として不採択となりますので、ご留意ください。</a:t>
            </a:r>
            <a:endParaRPr lang="en-US" altLang="ja-JP" sz="1000"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lgn="just"/>
            <a:endParaRPr lang="en-US" altLang="ja-JP" sz="1000"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lgn="just"/>
            <a:r>
              <a:rPr lang="ja-JP" altLang="en-US" sz="1200" dirty="0">
                <a:latin typeface="Meiryo UI" panose="020B0604030504040204" pitchFamily="50" charset="-128"/>
                <a:ea typeface="Meiryo UI" panose="020B0604030504040204" pitchFamily="50" charset="-128"/>
                <a:cs typeface="メイリオ" panose="020B0604030504040204" pitchFamily="50" charset="-128"/>
              </a:rPr>
              <a:t>・</a:t>
            </a:r>
            <a:r>
              <a:rPr lang="ja-JP" altLang="en-US" sz="1200" b="1" dirty="0">
                <a:latin typeface="Meiryo UI" panose="020B0604030504040204" pitchFamily="50" charset="-128"/>
                <a:ea typeface="Meiryo UI" panose="020B0604030504040204" pitchFamily="50" charset="-128"/>
                <a:cs typeface="メイリオ" panose="020B0604030504040204" pitchFamily="50" charset="-128"/>
              </a:rPr>
              <a:t>審査結果の通知</a:t>
            </a:r>
            <a:endParaRPr lang="en-US" altLang="ja-JP" sz="1200" b="1"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lgn="just"/>
            <a:r>
              <a:rPr lang="ja-JP" altLang="en-US" sz="1200" dirty="0">
                <a:latin typeface="Meiryo UI" panose="020B0604030504040204" pitchFamily="50" charset="-128"/>
                <a:ea typeface="Meiryo UI" panose="020B0604030504040204" pitchFamily="50" charset="-128"/>
                <a:cs typeface="メイリオ" panose="020B0604030504040204" pitchFamily="50" charset="-128"/>
              </a:rPr>
              <a:t>　　</a:t>
            </a:r>
            <a:r>
              <a:rPr lang="ja-JP" altLang="en-US" sz="1050" dirty="0">
                <a:latin typeface="Meiryo UI" panose="020B0604030504040204" pitchFamily="50" charset="-128"/>
                <a:ea typeface="Meiryo UI" panose="020B0604030504040204" pitchFamily="50" charset="-128"/>
                <a:cs typeface="メイリオ" panose="020B0604030504040204" pitchFamily="50" charset="-128"/>
              </a:rPr>
              <a:t>決定後、事務局から速やかに郵送で通知します。</a:t>
            </a:r>
            <a:endParaRPr lang="ja-JP" altLang="en-US" sz="1200" dirty="0">
              <a:latin typeface="Meiryo UI" panose="020B0604030504040204" pitchFamily="50" charset="-128"/>
              <a:ea typeface="Meiryo UI" panose="020B0604030504040204" pitchFamily="50" charset="-128"/>
              <a:cs typeface="メイリオ" panose="020B0604030504040204" pitchFamily="50" charset="-128"/>
            </a:endParaRPr>
          </a:p>
        </p:txBody>
      </p:sp>
      <p:cxnSp>
        <p:nvCxnSpPr>
          <p:cNvPr id="90" name="直線コネクタ 89"/>
          <p:cNvCxnSpPr/>
          <p:nvPr/>
        </p:nvCxnSpPr>
        <p:spPr>
          <a:xfrm>
            <a:off x="5551255" y="3429000"/>
            <a:ext cx="0" cy="2944678"/>
          </a:xfrm>
          <a:prstGeom prst="line">
            <a:avLst/>
          </a:prstGeom>
          <a:ln>
            <a:solidFill>
              <a:srgbClr val="C0C0C0"/>
            </a:solidFill>
            <a:prstDash val="sysDash"/>
          </a:ln>
        </p:spPr>
        <p:style>
          <a:lnRef idx="1">
            <a:schemeClr val="accent1"/>
          </a:lnRef>
          <a:fillRef idx="0">
            <a:schemeClr val="accent1"/>
          </a:fillRef>
          <a:effectRef idx="0">
            <a:schemeClr val="accent1"/>
          </a:effectRef>
          <a:fontRef idx="minor">
            <a:schemeClr val="tx1"/>
          </a:fontRef>
        </p:style>
      </p:cxnSp>
      <p:sp>
        <p:nvSpPr>
          <p:cNvPr id="91" name="テキスト ボックス 90"/>
          <p:cNvSpPr txBox="1"/>
          <p:nvPr/>
        </p:nvSpPr>
        <p:spPr>
          <a:xfrm>
            <a:off x="3063824" y="3445778"/>
            <a:ext cx="2473700" cy="3170099"/>
          </a:xfrm>
          <a:prstGeom prst="rect">
            <a:avLst/>
          </a:prstGeom>
          <a:noFill/>
        </p:spPr>
        <p:txBody>
          <a:bodyPr wrap="square" lIns="36000" rIns="36000" rtlCol="0">
            <a:spAutoFit/>
          </a:bodyPr>
          <a:lstStyle/>
          <a:p>
            <a:pPr marL="85725" indent="-85725" algn="just"/>
            <a:r>
              <a:rPr lang="ja-JP" altLang="en-US" sz="1200" dirty="0">
                <a:latin typeface="Meiryo UI" panose="020B0604030504040204" pitchFamily="50" charset="-128"/>
                <a:ea typeface="Meiryo UI" panose="020B0604030504040204" pitchFamily="50" charset="-128"/>
                <a:cs typeface="メイリオ" panose="020B0604030504040204" pitchFamily="50" charset="-128"/>
              </a:rPr>
              <a:t>・</a:t>
            </a:r>
            <a:r>
              <a:rPr lang="ja-JP" altLang="en-US" sz="1200" b="1" dirty="0">
                <a:latin typeface="Meiryo UI" panose="020B0604030504040204" pitchFamily="50" charset="-128"/>
                <a:ea typeface="Meiryo UI" panose="020B0604030504040204" pitchFamily="50" charset="-128"/>
                <a:cs typeface="メイリオ" panose="020B0604030504040204" pitchFamily="50" charset="-128"/>
              </a:rPr>
              <a:t>交付決定額</a:t>
            </a: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　</a:t>
            </a:r>
            <a:endParaRPr lang="en-US" altLang="ja-JP" sz="1200"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lgn="just"/>
            <a:r>
              <a:rPr lang="ja-JP" altLang="en-US" sz="1200" dirty="0">
                <a:latin typeface="Meiryo UI" panose="020B0604030504040204" pitchFamily="50" charset="-128"/>
                <a:ea typeface="Meiryo UI" panose="020B0604030504040204" pitchFamily="50" charset="-128"/>
                <a:cs typeface="メイリオ" panose="020B0604030504040204" pitchFamily="50" charset="-128"/>
              </a:rPr>
              <a:t>　　</a:t>
            </a:r>
            <a:r>
              <a:rPr lang="ja-JP" altLang="en-US" sz="1000" dirty="0">
                <a:latin typeface="Meiryo UI" panose="020B0604030504040204" pitchFamily="50" charset="-128"/>
                <a:ea typeface="Meiryo UI" panose="020B0604030504040204" pitchFamily="50" charset="-128"/>
                <a:cs typeface="メイリオ" panose="020B0604030504040204" pitchFamily="50" charset="-128"/>
              </a:rPr>
              <a:t>応募時に補助対象として申請していた経費について、交付申請書案の確認及びその内容の精査の結果、補助対象外と判断され、採択金額通りの交付決定額とはならない場合があります。</a:t>
            </a:r>
            <a:endParaRPr lang="en-US" altLang="ja-JP" sz="1000"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lgn="just"/>
            <a:endParaRPr lang="en-US" altLang="ja-JP" sz="1000"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lgn="just"/>
            <a:r>
              <a:rPr kumimoji="1" lang="ja-JP" altLang="en-US" sz="1200" dirty="0">
                <a:latin typeface="Meiryo UI" panose="020B0604030504040204" pitchFamily="50" charset="-128"/>
                <a:ea typeface="Meiryo UI" panose="020B0604030504040204" pitchFamily="50" charset="-128"/>
                <a:cs typeface="メイリオ" panose="020B0604030504040204" pitchFamily="50" charset="-128"/>
              </a:rPr>
              <a:t>・</a:t>
            </a:r>
            <a:r>
              <a:rPr kumimoji="1" lang="ja-JP" altLang="en-US" sz="1200" b="1" dirty="0">
                <a:latin typeface="Meiryo UI" panose="020B0604030504040204" pitchFamily="50" charset="-128"/>
                <a:ea typeface="Meiryo UI" panose="020B0604030504040204" pitchFamily="50" charset="-128"/>
                <a:cs typeface="メイリオ" panose="020B0604030504040204" pitchFamily="50" charset="-128"/>
              </a:rPr>
              <a:t>交付決定前の発生経費</a:t>
            </a:r>
            <a:endParaRPr kumimoji="1" lang="en-US" altLang="ja-JP" sz="1200" b="1"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lgn="just"/>
            <a:r>
              <a:rPr lang="ja-JP" altLang="en-US" sz="1000" dirty="0">
                <a:latin typeface="Meiryo UI" panose="020B0604030504040204" pitchFamily="50" charset="-128"/>
                <a:ea typeface="Meiryo UI" panose="020B0604030504040204" pitchFamily="50" charset="-128"/>
                <a:cs typeface="メイリオ" panose="020B0604030504040204" pitchFamily="50" charset="-128"/>
              </a:rPr>
              <a:t>　　今回の申請にかかる経費は、交付決定日以降に発注等が行われた補助事業に係る経費が対象となるため、交付決定日以前に発生した経費は、原則として対象となりません。</a:t>
            </a:r>
            <a:endParaRPr lang="en-US" altLang="ja-JP" sz="1000"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lgn="just"/>
            <a:endParaRPr lang="en-US" altLang="ja-JP" sz="1000"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lgn="just"/>
            <a:r>
              <a:rPr lang="ja-JP" altLang="en-US" sz="1200" dirty="0">
                <a:latin typeface="Meiryo UI" panose="020B0604030504040204" pitchFamily="50" charset="-128"/>
                <a:ea typeface="Meiryo UI" panose="020B0604030504040204" pitchFamily="50" charset="-128"/>
                <a:cs typeface="メイリオ" panose="020B0604030504040204" pitchFamily="50" charset="-128"/>
              </a:rPr>
              <a:t>・</a:t>
            </a:r>
            <a:r>
              <a:rPr lang="ja-JP" altLang="en-US" sz="1200" b="1" dirty="0">
                <a:latin typeface="Meiryo UI" panose="020B0604030504040204" pitchFamily="50" charset="-128"/>
                <a:ea typeface="Meiryo UI" panose="020B0604030504040204" pitchFamily="50" charset="-128"/>
                <a:cs typeface="メイリオ" panose="020B0604030504040204" pitchFamily="50" charset="-128"/>
              </a:rPr>
              <a:t>契約等は一般の競争に付すこと</a:t>
            </a:r>
            <a:endParaRPr lang="en-US" altLang="ja-JP" sz="1200" b="1"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lgn="just"/>
            <a:r>
              <a:rPr lang="ja-JP" altLang="en-US" sz="1200" b="1" dirty="0">
                <a:latin typeface="Meiryo UI" panose="020B0604030504040204" pitchFamily="50" charset="-128"/>
                <a:ea typeface="Meiryo UI" panose="020B0604030504040204" pitchFamily="50" charset="-128"/>
                <a:cs typeface="メイリオ" panose="020B0604030504040204" pitchFamily="50" charset="-128"/>
              </a:rPr>
              <a:t>　　</a:t>
            </a:r>
            <a:r>
              <a:rPr lang="ja-JP" altLang="en-US" sz="1000" dirty="0">
                <a:latin typeface="Meiryo UI" panose="020B0604030504040204" pitchFamily="50" charset="-128"/>
                <a:ea typeface="Meiryo UI" panose="020B0604030504040204" pitchFamily="50" charset="-128"/>
                <a:cs typeface="メイリオ" panose="020B0604030504040204" pitchFamily="50" charset="-128"/>
              </a:rPr>
              <a:t>請負その他の契約をする場合は、一般の競争に付すこと。ただし、補助事業の運営上、一般の競争に付することが困難又は不適当である場合は、指名競争に付し、又は随意契約によることができます。</a:t>
            </a:r>
          </a:p>
        </p:txBody>
      </p:sp>
      <p:cxnSp>
        <p:nvCxnSpPr>
          <p:cNvPr id="92" name="直線コネクタ 91"/>
          <p:cNvCxnSpPr/>
          <p:nvPr/>
        </p:nvCxnSpPr>
        <p:spPr>
          <a:xfrm>
            <a:off x="9664975" y="3436650"/>
            <a:ext cx="0" cy="2944678"/>
          </a:xfrm>
          <a:prstGeom prst="line">
            <a:avLst/>
          </a:prstGeom>
          <a:ln>
            <a:solidFill>
              <a:srgbClr val="C0C0C0"/>
            </a:solidFill>
            <a:prstDash val="sysDash"/>
          </a:ln>
        </p:spPr>
        <p:style>
          <a:lnRef idx="1">
            <a:schemeClr val="accent1"/>
          </a:lnRef>
          <a:fillRef idx="0">
            <a:schemeClr val="accent1"/>
          </a:fillRef>
          <a:effectRef idx="0">
            <a:schemeClr val="accent1"/>
          </a:effectRef>
          <a:fontRef idx="minor">
            <a:schemeClr val="tx1"/>
          </a:fontRef>
        </p:style>
      </p:cxnSp>
      <p:sp>
        <p:nvSpPr>
          <p:cNvPr id="93" name="テキスト ボックス 92"/>
          <p:cNvSpPr txBox="1"/>
          <p:nvPr/>
        </p:nvSpPr>
        <p:spPr>
          <a:xfrm>
            <a:off x="5626485" y="3436651"/>
            <a:ext cx="3960455" cy="3093154"/>
          </a:xfrm>
          <a:prstGeom prst="rect">
            <a:avLst/>
          </a:prstGeom>
          <a:noFill/>
        </p:spPr>
        <p:txBody>
          <a:bodyPr wrap="square" lIns="36000" rIns="36000" rtlCol="0">
            <a:spAutoFit/>
          </a:bodyPr>
          <a:lstStyle/>
          <a:p>
            <a:pPr marL="85725" indent="-85725" algn="just"/>
            <a:r>
              <a:rPr lang="ja-JP" altLang="en-US" sz="1200" b="1" dirty="0">
                <a:latin typeface="Meiryo UI" panose="020B0604030504040204" pitchFamily="50" charset="-128"/>
                <a:ea typeface="Meiryo UI" panose="020B0604030504040204" pitchFamily="50" charset="-128"/>
                <a:cs typeface="メイリオ" panose="020B0604030504040204" pitchFamily="50" charset="-128"/>
              </a:rPr>
              <a:t>・事業完了期限</a:t>
            </a:r>
            <a:endParaRPr lang="en-US" altLang="ja-JP" sz="1200" b="1"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lgn="just"/>
            <a:r>
              <a:rPr lang="ja-JP" altLang="en-US" sz="1000" dirty="0">
                <a:latin typeface="Meiryo UI" panose="020B0604030504040204" pitchFamily="50" charset="-128"/>
                <a:ea typeface="Meiryo UI" panose="020B0604030504040204" pitchFamily="50" charset="-128"/>
                <a:cs typeface="メイリオ" panose="020B0604030504040204" pitchFamily="50" charset="-128"/>
              </a:rPr>
              <a:t>　　交付決定後は補助事業に係る建物・設備等の取得に係る発注等、速やかに事業に着手し、</a:t>
            </a:r>
            <a:r>
              <a:rPr lang="en-US" altLang="ja-JP" sz="1000" u="sng" dirty="0">
                <a:solidFill>
                  <a:srgbClr val="FF0000"/>
                </a:solidFill>
                <a:latin typeface="Meiryo UI" panose="020B0604030504040204" pitchFamily="50" charset="-128"/>
                <a:ea typeface="Meiryo UI" panose="020B0604030504040204" pitchFamily="50" charset="-128"/>
                <a:cs typeface="メイリオ" panose="020B0604030504040204" pitchFamily="50" charset="-128"/>
              </a:rPr>
              <a:t>2022</a:t>
            </a:r>
            <a:r>
              <a:rPr lang="ja-JP" altLang="en-US" sz="1000" u="sng" dirty="0">
                <a:solidFill>
                  <a:srgbClr val="FF0000"/>
                </a:solidFill>
                <a:latin typeface="Meiryo UI" panose="020B0604030504040204" pitchFamily="50" charset="-128"/>
                <a:ea typeface="Meiryo UI" panose="020B0604030504040204" pitchFamily="50" charset="-128"/>
                <a:cs typeface="メイリオ" panose="020B0604030504040204" pitchFamily="50" charset="-128"/>
              </a:rPr>
              <a:t>年度末までに、事業完了（建物・設備の取得が完了し、経費が全て支払われた時点をいう）</a:t>
            </a:r>
            <a:r>
              <a:rPr lang="ja-JP" altLang="en-US" sz="1000" dirty="0">
                <a:latin typeface="Meiryo UI" panose="020B0604030504040204" pitchFamily="50" charset="-128"/>
                <a:ea typeface="Meiryo UI" panose="020B0604030504040204" pitchFamily="50" charset="-128"/>
                <a:cs typeface="メイリオ" panose="020B0604030504040204" pitchFamily="50" charset="-128"/>
              </a:rPr>
              <a:t>して下さい。</a:t>
            </a:r>
            <a:r>
              <a:rPr lang="ja-JP" altLang="ja-JP" sz="1000" dirty="0"/>
              <a:t>ただし、大規模な投資案件であって、</a:t>
            </a:r>
            <a:r>
              <a:rPr lang="en-US" altLang="ja-JP" sz="1000" dirty="0">
                <a:latin typeface="+mn-ea"/>
              </a:rPr>
              <a:t>2022</a:t>
            </a:r>
            <a:r>
              <a:rPr lang="ja-JP" altLang="ja-JP" sz="1000" dirty="0"/>
              <a:t>年度末に事業を完了することができないことが明らかである場合には、事業完了期限を</a:t>
            </a:r>
            <a:r>
              <a:rPr lang="en-US" altLang="ja-JP" sz="1000" dirty="0">
                <a:latin typeface="+mn-ea"/>
              </a:rPr>
              <a:t>2023</a:t>
            </a:r>
            <a:r>
              <a:rPr lang="ja-JP" altLang="ja-JP" sz="1000" dirty="0"/>
              <a:t>年度末までとする申請も認める場合があります。</a:t>
            </a:r>
            <a:endParaRPr lang="en-US" altLang="ja-JP" sz="1000"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lgn="just"/>
            <a:endParaRPr lang="en-US" altLang="ja-JP" sz="1000"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lgn="just"/>
            <a:r>
              <a:rPr lang="ja-JP" altLang="en-US" sz="1200" b="1" dirty="0">
                <a:latin typeface="Meiryo UI" panose="020B0604030504040204" pitchFamily="50" charset="-128"/>
                <a:ea typeface="Meiryo UI" panose="020B0604030504040204" pitchFamily="50" charset="-128"/>
                <a:cs typeface="メイリオ" panose="020B0604030504040204" pitchFamily="50" charset="-128"/>
              </a:rPr>
              <a:t>・財産の管理</a:t>
            </a:r>
            <a:endParaRPr lang="en-US" altLang="ja-JP" sz="1200" b="1"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lgn="just"/>
            <a:r>
              <a:rPr lang="ja-JP" altLang="en-US" sz="1000" dirty="0">
                <a:latin typeface="Meiryo UI" panose="020B0604030504040204" pitchFamily="50" charset="-128"/>
                <a:ea typeface="Meiryo UI" panose="020B0604030504040204" pitchFamily="50" charset="-128"/>
                <a:cs typeface="メイリオ" panose="020B0604030504040204" pitchFamily="50" charset="-128"/>
              </a:rPr>
              <a:t>　　補助事業者は、補助事業により取得した財産又は効用の増加した財産については、補助事業の終了後も善良なる管理者の注意をもって管理し、補助金交付の目的に従って効果的運用を図らなければなりません。</a:t>
            </a:r>
            <a:endParaRPr lang="en-US" altLang="ja-JP" sz="1000"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lgn="just"/>
            <a:r>
              <a:rPr lang="ja-JP" altLang="en-US" sz="1000" dirty="0">
                <a:latin typeface="Meiryo UI" panose="020B0604030504040204" pitchFamily="50" charset="-128"/>
                <a:ea typeface="Meiryo UI" panose="020B0604030504040204" pitchFamily="50" charset="-128"/>
                <a:cs typeface="メイリオ" panose="020B0604030504040204" pitchFamily="50" charset="-128"/>
              </a:rPr>
              <a:t>　　なお、当該取得財産等については、「取得財産管理台帳」を備えて、別に定める財産処分制限期間中、的確に管理しなければなりません。</a:t>
            </a:r>
            <a:endParaRPr lang="en-US" altLang="ja-JP" sz="1000"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lgn="just"/>
            <a:endParaRPr lang="en-US" altLang="ja-JP" sz="1000"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lgn="just"/>
            <a:r>
              <a:rPr lang="ja-JP" altLang="en-US" sz="1200" b="1" dirty="0">
                <a:latin typeface="Meiryo UI" panose="020B0604030504040204" pitchFamily="50" charset="-128"/>
                <a:ea typeface="Meiryo UI" panose="020B0604030504040204" pitchFamily="50" charset="-128"/>
                <a:cs typeface="メイリオ" panose="020B0604030504040204" pitchFamily="50" charset="-128"/>
              </a:rPr>
              <a:t>・事業継続等状況の報告</a:t>
            </a:r>
            <a:endParaRPr lang="en-US" altLang="ja-JP" sz="1200" b="1"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lgn="just"/>
            <a:r>
              <a:rPr lang="ja-JP" altLang="en-US" sz="1000" dirty="0">
                <a:latin typeface="Meiryo UI" panose="020B0604030504040204" pitchFamily="50" charset="-128"/>
                <a:ea typeface="Meiryo UI" panose="020B0604030504040204" pitchFamily="50" charset="-128"/>
                <a:cs typeface="メイリオ" panose="020B0604030504040204" pitchFamily="50" charset="-128"/>
              </a:rPr>
              <a:t>　　補助事業者は、補助事業の完了した日の属する補助事業者の会計年度の終了後５年間、補助事業者の毎会計年度終了後９０日以内に補助事業に係る事業継続等の状況について報告しなければなりません。</a:t>
            </a:r>
            <a:endParaRPr kumimoji="1" lang="ja-JP" altLang="en-US" sz="100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94" name="二等辺三角形 93"/>
          <p:cNvSpPr/>
          <p:nvPr/>
        </p:nvSpPr>
        <p:spPr bwMode="auto">
          <a:xfrm>
            <a:off x="8311976" y="2708920"/>
            <a:ext cx="108459" cy="137632"/>
          </a:xfrm>
          <a:prstGeom prst="triangle">
            <a:avLst/>
          </a:prstGeom>
          <a:solidFill>
            <a:srgbClr val="FF5A00"/>
          </a:solidFill>
          <a:ln w="9525">
            <a:noFill/>
            <a:miter lim="800000"/>
            <a:headEnd/>
            <a:tailEnd/>
          </a:ln>
          <a:effec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sp>
        <p:nvSpPr>
          <p:cNvPr id="95" name="テキスト ボックス 94"/>
          <p:cNvSpPr txBox="1"/>
          <p:nvPr/>
        </p:nvSpPr>
        <p:spPr>
          <a:xfrm>
            <a:off x="8030297" y="2882652"/>
            <a:ext cx="676644" cy="553998"/>
          </a:xfrm>
          <a:prstGeom prst="rect">
            <a:avLst/>
          </a:prstGeom>
          <a:noFill/>
        </p:spPr>
        <p:txBody>
          <a:bodyPr wrap="square" lIns="0" rIns="0" rtlCol="0">
            <a:spAutoFit/>
          </a:bodyPr>
          <a:lstStyle/>
          <a:p>
            <a:pPr algn="just"/>
            <a:r>
              <a:rPr lang="ja-JP" altLang="en-US" sz="1000" b="1" dirty="0">
                <a:latin typeface="Meiryo UI" panose="020B0604030504040204" pitchFamily="50" charset="-128"/>
                <a:ea typeface="Meiryo UI" panose="020B0604030504040204" pitchFamily="50" charset="-128"/>
                <a:cs typeface="メイリオ" panose="020B0604030504040204" pitchFamily="50" charset="-128"/>
              </a:rPr>
              <a:t>額の確定後、補助金額を精算払い</a:t>
            </a:r>
            <a:endParaRPr kumimoji="1" lang="ja-JP" altLang="en-US"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96" name="山形 95"/>
          <p:cNvSpPr/>
          <p:nvPr/>
        </p:nvSpPr>
        <p:spPr bwMode="auto">
          <a:xfrm>
            <a:off x="8553400" y="397520"/>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６．お問い合わせ先</a:t>
            </a:r>
          </a:p>
        </p:txBody>
      </p:sp>
      <p:sp>
        <p:nvSpPr>
          <p:cNvPr id="97" name="山形 96"/>
          <p:cNvSpPr/>
          <p:nvPr/>
        </p:nvSpPr>
        <p:spPr bwMode="auto">
          <a:xfrm>
            <a:off x="7438273" y="397520"/>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５．事前着手の承認</a:t>
            </a:r>
          </a:p>
        </p:txBody>
      </p:sp>
      <p:sp>
        <p:nvSpPr>
          <p:cNvPr id="98" name="山形 97"/>
          <p:cNvSpPr/>
          <p:nvPr/>
        </p:nvSpPr>
        <p:spPr bwMode="auto">
          <a:xfrm>
            <a:off x="6321156" y="398183"/>
            <a:ext cx="1224136" cy="264150"/>
          </a:xfrm>
          <a:prstGeom prst="chevron">
            <a:avLst/>
          </a:prstGeom>
          <a:solidFill>
            <a:srgbClr val="99D6EC"/>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４．スケジュール</a:t>
            </a:r>
          </a:p>
        </p:txBody>
      </p:sp>
      <p:sp>
        <p:nvSpPr>
          <p:cNvPr id="99" name="山形 98"/>
          <p:cNvSpPr/>
          <p:nvPr/>
        </p:nvSpPr>
        <p:spPr bwMode="auto">
          <a:xfrm>
            <a:off x="7428045" y="116632"/>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３．採択の審査</a:t>
            </a:r>
          </a:p>
        </p:txBody>
      </p:sp>
      <p:sp>
        <p:nvSpPr>
          <p:cNvPr id="100" name="山形 99"/>
          <p:cNvSpPr/>
          <p:nvPr/>
        </p:nvSpPr>
        <p:spPr bwMode="auto">
          <a:xfrm>
            <a:off x="6312738" y="116632"/>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２．補助要件</a:t>
            </a:r>
          </a:p>
        </p:txBody>
      </p:sp>
      <p:sp>
        <p:nvSpPr>
          <p:cNvPr id="101" name="ホームベース 100"/>
          <p:cNvSpPr/>
          <p:nvPr/>
        </p:nvSpPr>
        <p:spPr bwMode="auto">
          <a:xfrm>
            <a:off x="5197603" y="117461"/>
            <a:ext cx="1223689" cy="264150"/>
          </a:xfrm>
          <a:prstGeom prst="homePlate">
            <a:avLst/>
          </a:prstGeom>
          <a:solidFill>
            <a:schemeClr val="accent5">
              <a:lumMod val="20000"/>
              <a:lumOff val="80000"/>
            </a:schemeClr>
          </a:solidFill>
          <a:ln w="9525">
            <a:solidFill>
              <a:srgbClr val="B2B2B2"/>
            </a:solidFill>
            <a:miter lim="800000"/>
            <a:headEnd/>
            <a:tailEnd/>
          </a:ln>
          <a:effectLst/>
        </p:spPr>
        <p:txBody>
          <a:bodyPr wrap="none" rtlCol="0" anchor="ctr"/>
          <a:lstStyle/>
          <a:p>
            <a:pPr algn="l"/>
            <a:r>
              <a:rPr kumimoji="0" lang="ja-JP" altLang="en-US" sz="900" dirty="0">
                <a:latin typeface="Meiryo UI" panose="020B0604030504040204" pitchFamily="50" charset="-128"/>
                <a:ea typeface="Meiryo UI" panose="020B0604030504040204" pitchFamily="50" charset="-128"/>
              </a:rPr>
              <a:t>１．本補助金の概要</a:t>
            </a:r>
            <a:endParaRPr kumimoji="0" lang="ja-JP" altLang="en-US" sz="1600" dirty="0">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 xmlns:a16="http://schemas.microsoft.com/office/drawing/2014/main" id="{E670E216-95EC-4D35-97EE-91451C9FB63D}"/>
              </a:ext>
            </a:extLst>
          </p:cNvPr>
          <p:cNvSpPr/>
          <p:nvPr/>
        </p:nvSpPr>
        <p:spPr bwMode="auto">
          <a:xfrm>
            <a:off x="7756325" y="752400"/>
            <a:ext cx="798597" cy="382590"/>
          </a:xfrm>
          <a:prstGeom prst="rect">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rtlCol="0" anchor="ctr"/>
          <a:lstStyle/>
          <a:p>
            <a:pPr algn="ctr"/>
            <a:r>
              <a:rPr kumimoji="0" lang="ja-JP" altLang="en-US" sz="1050" b="1" dirty="0">
                <a:latin typeface="Meiryo UI" panose="020B0604030504040204" pitchFamily="50" charset="-128"/>
                <a:ea typeface="Meiryo UI" panose="020B0604030504040204" pitchFamily="50" charset="-128"/>
              </a:rPr>
              <a:t>確定検査</a:t>
            </a:r>
            <a:endParaRPr kumimoji="0" lang="en-US" altLang="ja-JP" sz="1050" b="1" dirty="0">
              <a:latin typeface="Meiryo UI" panose="020B0604030504040204" pitchFamily="50" charset="-128"/>
              <a:ea typeface="Meiryo UI" panose="020B0604030504040204" pitchFamily="50" charset="-128"/>
            </a:endParaRPr>
          </a:p>
        </p:txBody>
      </p:sp>
      <p:cxnSp>
        <p:nvCxnSpPr>
          <p:cNvPr id="59" name="直線コネクタ 58">
            <a:extLst>
              <a:ext uri="{FF2B5EF4-FFF2-40B4-BE49-F238E27FC236}">
                <a16:creationId xmlns="" xmlns:a16="http://schemas.microsoft.com/office/drawing/2014/main" id="{F31743E3-6689-457D-BD3C-12922ECF1395}"/>
              </a:ext>
            </a:extLst>
          </p:cNvPr>
          <p:cNvCxnSpPr/>
          <p:nvPr/>
        </p:nvCxnSpPr>
        <p:spPr>
          <a:xfrm>
            <a:off x="7826077" y="1143794"/>
            <a:ext cx="0" cy="10966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6648761" y="1188000"/>
            <a:ext cx="903874" cy="552951"/>
          </a:xfrm>
          <a:prstGeom prst="rect">
            <a:avLst/>
          </a:prstGeom>
          <a:noFill/>
        </p:spPr>
        <p:txBody>
          <a:bodyPr wrap="square" lIns="0" tIns="0" rIns="0" bIns="0" rtlCol="0" anchor="ctr" anchorCtr="0">
            <a:normAutofit lnSpcReduction="10000"/>
          </a:bodyPr>
          <a:lstStyle/>
          <a:p>
            <a:pPr algn="just"/>
            <a:r>
              <a:rPr lang="ja-JP" altLang="en-US" sz="1000" dirty="0">
                <a:latin typeface="Meiryo UI" panose="020B0604030504040204" pitchFamily="50" charset="-128"/>
                <a:ea typeface="Meiryo UI" panose="020B0604030504040204" pitchFamily="50" charset="-128"/>
                <a:cs typeface="メイリオ" panose="020B0604030504040204" pitchFamily="50" charset="-128"/>
              </a:rPr>
              <a:t>補助事業完了した日から起算して</a:t>
            </a:r>
            <a:r>
              <a:rPr lang="en-US" altLang="ja-JP" sz="1000" dirty="0">
                <a:latin typeface="Meiryo UI" panose="020B0604030504040204" pitchFamily="50" charset="-128"/>
                <a:ea typeface="Meiryo UI" panose="020B0604030504040204" pitchFamily="50" charset="-128"/>
                <a:cs typeface="メイリオ" panose="020B0604030504040204" pitchFamily="50" charset="-128"/>
              </a:rPr>
              <a:t>30</a:t>
            </a:r>
            <a:r>
              <a:rPr lang="ja-JP" altLang="en-US" sz="1000" dirty="0">
                <a:latin typeface="Meiryo UI" panose="020B0604030504040204" pitchFamily="50" charset="-128"/>
                <a:ea typeface="Meiryo UI" panose="020B0604030504040204" pitchFamily="50" charset="-128"/>
                <a:cs typeface="メイリオ" panose="020B0604030504040204" pitchFamily="50" charset="-128"/>
              </a:rPr>
              <a:t>日を経過した日まで</a:t>
            </a:r>
            <a:endParaRPr kumimoji="1" lang="ja-JP" altLang="en-US" sz="100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36" name="テキスト ボックス 35"/>
          <p:cNvSpPr txBox="1"/>
          <p:nvPr/>
        </p:nvSpPr>
        <p:spPr>
          <a:xfrm>
            <a:off x="5309044" y="1188000"/>
            <a:ext cx="1033174" cy="204089"/>
          </a:xfrm>
          <a:prstGeom prst="rect">
            <a:avLst/>
          </a:prstGeom>
          <a:noFill/>
        </p:spPr>
        <p:txBody>
          <a:bodyPr wrap="square" lIns="0" tIns="0" rIns="0" bIns="0" rtlCol="0" anchor="ctr" anchorCtr="0">
            <a:normAutofit/>
          </a:bodyPr>
          <a:lstStyle/>
          <a:p>
            <a:pPr algn="ctr"/>
            <a:r>
              <a:rPr lang="ja-JP" altLang="en-US" sz="1000" dirty="0">
                <a:latin typeface="Meiryo UI" panose="020B0604030504040204" pitchFamily="50" charset="-128"/>
                <a:ea typeface="Meiryo UI" panose="020B0604030504040204" pitchFamily="50" charset="-128"/>
                <a:cs typeface="メイリオ" panose="020B0604030504040204" pitchFamily="50" charset="-128"/>
              </a:rPr>
              <a:t>速やかに報告</a:t>
            </a:r>
            <a:endParaRPr kumimoji="1" lang="ja-JP" altLang="en-US"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39" name="テキスト ボックス 38"/>
          <p:cNvSpPr txBox="1"/>
          <p:nvPr/>
        </p:nvSpPr>
        <p:spPr>
          <a:xfrm>
            <a:off x="8679036" y="1188000"/>
            <a:ext cx="1033174" cy="552951"/>
          </a:xfrm>
          <a:prstGeom prst="rect">
            <a:avLst/>
          </a:prstGeom>
          <a:noFill/>
        </p:spPr>
        <p:txBody>
          <a:bodyPr wrap="square" lIns="0" tIns="0" rIns="0" bIns="0" rtlCol="0" anchor="ctr" anchorCtr="0">
            <a:normAutofit/>
          </a:bodyPr>
          <a:lstStyle/>
          <a:p>
            <a:pPr algn="just"/>
            <a:r>
              <a:rPr lang="ja-JP" altLang="en-US" sz="1000" dirty="0">
                <a:latin typeface="Meiryo UI" panose="020B0604030504040204" pitchFamily="50" charset="-128"/>
                <a:ea typeface="Meiryo UI" panose="020B0604030504040204" pitchFamily="50" charset="-128"/>
                <a:cs typeface="メイリオ" panose="020B0604030504040204" pitchFamily="50" charset="-128"/>
              </a:rPr>
              <a:t>毎会計年度終了後</a:t>
            </a:r>
            <a:r>
              <a:rPr lang="en-US" altLang="ja-JP" sz="1000" dirty="0">
                <a:latin typeface="Meiryo UI" panose="020B0604030504040204" pitchFamily="50" charset="-128"/>
                <a:ea typeface="Meiryo UI" panose="020B0604030504040204" pitchFamily="50" charset="-128"/>
                <a:cs typeface="メイリオ" panose="020B0604030504040204" pitchFamily="50" charset="-128"/>
              </a:rPr>
              <a:t>90</a:t>
            </a:r>
            <a:r>
              <a:rPr lang="ja-JP" altLang="en-US" sz="1000" dirty="0">
                <a:latin typeface="Meiryo UI" panose="020B0604030504040204" pitchFamily="50" charset="-128"/>
                <a:ea typeface="Meiryo UI" panose="020B0604030504040204" pitchFamily="50" charset="-128"/>
                <a:cs typeface="メイリオ" panose="020B0604030504040204" pitchFamily="50" charset="-128"/>
              </a:rPr>
              <a:t>日以内に報告</a:t>
            </a:r>
            <a:endParaRPr lang="en-US" altLang="ja-JP" sz="1000" dirty="0">
              <a:latin typeface="Meiryo UI" panose="020B0604030504040204" pitchFamily="50" charset="-128"/>
              <a:ea typeface="Meiryo UI" panose="020B0604030504040204" pitchFamily="50" charset="-128"/>
              <a:cs typeface="メイリオ" panose="020B0604030504040204" pitchFamily="50" charset="-128"/>
            </a:endParaRPr>
          </a:p>
          <a:p>
            <a:pPr algn="just"/>
            <a:r>
              <a:rPr kumimoji="1" lang="ja-JP" altLang="en-US" sz="1000" dirty="0">
                <a:latin typeface="Meiryo UI" panose="020B0604030504040204" pitchFamily="50" charset="-128"/>
                <a:ea typeface="Meiryo UI" panose="020B0604030504040204" pitchFamily="50" charset="-128"/>
                <a:cs typeface="メイリオ" panose="020B0604030504040204" pitchFamily="50" charset="-128"/>
              </a:rPr>
              <a:t>（</a:t>
            </a:r>
            <a:r>
              <a:rPr kumimoji="1" lang="en-US" altLang="ja-JP" sz="1000" dirty="0">
                <a:latin typeface="Meiryo UI" panose="020B0604030504040204" pitchFamily="50" charset="-128"/>
                <a:ea typeface="Meiryo UI" panose="020B0604030504040204" pitchFamily="50" charset="-128"/>
                <a:cs typeface="メイリオ" panose="020B0604030504040204" pitchFamily="50" charset="-128"/>
              </a:rPr>
              <a:t>5</a:t>
            </a:r>
            <a:r>
              <a:rPr kumimoji="1" lang="ja-JP" altLang="en-US" sz="1000" dirty="0">
                <a:latin typeface="Meiryo UI" panose="020B0604030504040204" pitchFamily="50" charset="-128"/>
                <a:ea typeface="Meiryo UI" panose="020B0604030504040204" pitchFamily="50" charset="-128"/>
                <a:cs typeface="メイリオ" panose="020B0604030504040204" pitchFamily="50" charset="-128"/>
              </a:rPr>
              <a:t>年間）</a:t>
            </a:r>
            <a:endParaRPr kumimoji="1" lang="ja-JP" altLang="en-US" dirty="0">
              <a:latin typeface="Meiryo UI" panose="020B0604030504040204" pitchFamily="50" charset="-128"/>
              <a:ea typeface="Meiryo UI"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6165855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0026" y="140514"/>
            <a:ext cx="9505502" cy="461665"/>
          </a:xfrm>
        </p:spPr>
        <p:txBody>
          <a:bodyPr/>
          <a:lstStyle/>
          <a:p>
            <a:r>
              <a:rPr lang="ja-JP" altLang="en-US" sz="2400" dirty="0"/>
              <a:t>５</a:t>
            </a:r>
            <a:r>
              <a:rPr kumimoji="1" lang="ja-JP" altLang="en-US" sz="2400" dirty="0"/>
              <a:t>．</a:t>
            </a:r>
            <a:r>
              <a:rPr lang="ja-JP" altLang="en-US" sz="2400" dirty="0"/>
              <a:t>事前着手の承認</a:t>
            </a:r>
            <a:endParaRPr kumimoji="1" lang="ja-JP" altLang="en-US" sz="2400" dirty="0"/>
          </a:p>
        </p:txBody>
      </p:sp>
      <p:sp>
        <p:nvSpPr>
          <p:cNvPr id="3" name="スライド番号プレースホルダー 2"/>
          <p:cNvSpPr>
            <a:spLocks noGrp="1"/>
          </p:cNvSpPr>
          <p:nvPr>
            <p:ph type="sldNum" sz="quarter" idx="12"/>
          </p:nvPr>
        </p:nvSpPr>
        <p:spPr/>
        <p:txBody>
          <a:bodyPr/>
          <a:lstStyle/>
          <a:p>
            <a:fld id="{D9550142-B990-490A-A107-ED7302A7FD52}" type="slidenum">
              <a:rPr kumimoji="1" lang="ja-JP" altLang="en-US" smtClean="0"/>
              <a:t>10</a:t>
            </a:fld>
            <a:endParaRPr kumimoji="1" lang="ja-JP" altLang="en-US"/>
          </a:p>
        </p:txBody>
      </p:sp>
      <p:cxnSp>
        <p:nvCxnSpPr>
          <p:cNvPr id="38" name="直線コネクタ 37"/>
          <p:cNvCxnSpPr/>
          <p:nvPr/>
        </p:nvCxnSpPr>
        <p:spPr>
          <a:xfrm>
            <a:off x="3232583" y="1316521"/>
            <a:ext cx="0" cy="115509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9" name="ホームベース 38"/>
          <p:cNvSpPr/>
          <p:nvPr/>
        </p:nvSpPr>
        <p:spPr bwMode="auto">
          <a:xfrm>
            <a:off x="1952129" y="1776540"/>
            <a:ext cx="3616904" cy="450501"/>
          </a:xfrm>
          <a:prstGeom prst="homePlate">
            <a:avLst/>
          </a:prstGeom>
          <a:solidFill>
            <a:srgbClr val="0098D0"/>
          </a:solidFill>
          <a:ln w="9525">
            <a:noFill/>
            <a:miter lim="800000"/>
            <a:headEnd/>
            <a:tailEnd/>
          </a:ln>
          <a:effectLst/>
        </p:spPr>
        <p:txBody>
          <a:bodyPr wrap="none" rtlCol="0" anchor="ctr"/>
          <a:lstStyle/>
          <a:p>
            <a:pPr algn="ctr"/>
            <a:r>
              <a:rPr kumimoji="0" lang="ja-JP" altLang="en-US" sz="1400" dirty="0">
                <a:solidFill>
                  <a:schemeClr val="bg1"/>
                </a:solidFill>
                <a:latin typeface="Meiryo UI" panose="020B0604030504040204" pitchFamily="50" charset="-128"/>
                <a:ea typeface="Meiryo UI" panose="020B0604030504040204" pitchFamily="50" charset="-128"/>
              </a:rPr>
              <a:t>公募</a:t>
            </a:r>
            <a:endParaRPr kumimoji="0" lang="ja-JP" altLang="en-US" sz="1600" dirty="0">
              <a:solidFill>
                <a:schemeClr val="bg1"/>
              </a:solidFill>
              <a:latin typeface="Meiryo UI" panose="020B0604030504040204" pitchFamily="50" charset="-128"/>
              <a:ea typeface="Meiryo UI" panose="020B0604030504040204" pitchFamily="50" charset="-128"/>
            </a:endParaRPr>
          </a:p>
        </p:txBody>
      </p:sp>
      <p:sp>
        <p:nvSpPr>
          <p:cNvPr id="40" name="ホームベース 39"/>
          <p:cNvSpPr/>
          <p:nvPr/>
        </p:nvSpPr>
        <p:spPr bwMode="auto">
          <a:xfrm>
            <a:off x="5675085" y="1795021"/>
            <a:ext cx="1296591" cy="432048"/>
          </a:xfrm>
          <a:prstGeom prst="homePlate">
            <a:avLst/>
          </a:prstGeom>
          <a:solidFill>
            <a:srgbClr val="0098D0"/>
          </a:solidFill>
          <a:ln w="9525">
            <a:noFill/>
            <a:miter lim="800000"/>
            <a:headEnd/>
            <a:tailEnd/>
          </a:ln>
          <a:effectLst/>
        </p:spPr>
        <p:txBody>
          <a:bodyPr wrap="none" rtlCol="0" anchor="ctr"/>
          <a:lstStyle/>
          <a:p>
            <a:pPr algn="ctr"/>
            <a:r>
              <a:rPr kumimoji="0" lang="ja-JP" altLang="en-US" sz="1400" dirty="0">
                <a:solidFill>
                  <a:schemeClr val="bg1"/>
                </a:solidFill>
                <a:latin typeface="Meiryo UI" panose="020B0604030504040204" pitchFamily="50" charset="-128"/>
                <a:ea typeface="Meiryo UI" panose="020B0604030504040204" pitchFamily="50" charset="-128"/>
              </a:rPr>
              <a:t>採択審査</a:t>
            </a:r>
            <a:endParaRPr kumimoji="0" lang="ja-JP" altLang="en-US" sz="1600" dirty="0">
              <a:solidFill>
                <a:schemeClr val="bg1"/>
              </a:solidFill>
              <a:latin typeface="Meiryo UI" panose="020B0604030504040204" pitchFamily="50" charset="-128"/>
              <a:ea typeface="Meiryo UI" panose="020B0604030504040204" pitchFamily="50" charset="-128"/>
            </a:endParaRPr>
          </a:p>
        </p:txBody>
      </p:sp>
      <p:sp>
        <p:nvSpPr>
          <p:cNvPr id="41" name="ホームベース 40"/>
          <p:cNvSpPr/>
          <p:nvPr/>
        </p:nvSpPr>
        <p:spPr bwMode="auto">
          <a:xfrm>
            <a:off x="7077729" y="1794660"/>
            <a:ext cx="1309556" cy="432048"/>
          </a:xfrm>
          <a:prstGeom prst="homePlate">
            <a:avLst/>
          </a:prstGeom>
          <a:solidFill>
            <a:srgbClr val="0098D0"/>
          </a:solidFill>
          <a:ln w="9525">
            <a:noFill/>
            <a:miter lim="800000"/>
            <a:headEnd/>
            <a:tailEnd/>
          </a:ln>
          <a:effectLst/>
        </p:spPr>
        <p:txBody>
          <a:bodyPr wrap="none" rtlCol="0" anchor="ctr"/>
          <a:lstStyle/>
          <a:p>
            <a:pPr algn="ctr"/>
            <a:r>
              <a:rPr kumimoji="0" lang="ja-JP" altLang="en-US" sz="1400" dirty="0">
                <a:solidFill>
                  <a:schemeClr val="bg1"/>
                </a:solidFill>
                <a:latin typeface="Meiryo UI" panose="020B0604030504040204" pitchFamily="50" charset="-128"/>
                <a:ea typeface="Meiryo UI" panose="020B0604030504040204" pitchFamily="50" charset="-128"/>
              </a:rPr>
              <a:t>交付申請</a:t>
            </a:r>
            <a:endParaRPr kumimoji="0" lang="ja-JP" altLang="en-US" sz="1600" dirty="0">
              <a:solidFill>
                <a:schemeClr val="bg1"/>
              </a:solidFill>
              <a:latin typeface="Meiryo UI" panose="020B0604030504040204" pitchFamily="50" charset="-128"/>
              <a:ea typeface="Meiryo UI" panose="020B0604030504040204" pitchFamily="50" charset="-128"/>
            </a:endParaRPr>
          </a:p>
        </p:txBody>
      </p:sp>
      <p:sp>
        <p:nvSpPr>
          <p:cNvPr id="46" name="二等辺三角形 45"/>
          <p:cNvSpPr/>
          <p:nvPr/>
        </p:nvSpPr>
        <p:spPr bwMode="auto">
          <a:xfrm flipV="1">
            <a:off x="1881038" y="1664159"/>
            <a:ext cx="108459" cy="137632"/>
          </a:xfrm>
          <a:prstGeom prst="triangle">
            <a:avLst/>
          </a:prstGeom>
          <a:solidFill>
            <a:srgbClr val="FF5A00"/>
          </a:solidFill>
          <a:ln w="9525">
            <a:noFill/>
            <a:miter lim="800000"/>
            <a:headEnd/>
            <a:tailEnd/>
          </a:ln>
          <a:effec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sp>
        <p:nvSpPr>
          <p:cNvPr id="47" name="テキスト ボックス 46"/>
          <p:cNvSpPr txBox="1"/>
          <p:nvPr/>
        </p:nvSpPr>
        <p:spPr>
          <a:xfrm>
            <a:off x="1484077" y="1283101"/>
            <a:ext cx="936104" cy="400110"/>
          </a:xfrm>
          <a:prstGeom prst="rect">
            <a:avLst/>
          </a:prstGeom>
          <a:noFill/>
        </p:spPr>
        <p:txBody>
          <a:bodyPr wrap="square" lIns="72000" rIns="72000" rtlCol="0">
            <a:spAutoFit/>
          </a:bodyPr>
          <a:lstStyle/>
          <a:p>
            <a:pPr algn="ctr"/>
            <a:r>
              <a:rPr lang="en-US" altLang="ja-JP" sz="1000" b="1" dirty="0">
                <a:latin typeface="Meiryo UI" panose="020B0604030504040204" pitchFamily="50" charset="-128"/>
                <a:ea typeface="Meiryo UI" panose="020B0604030504040204" pitchFamily="50" charset="-128"/>
                <a:cs typeface="メイリオ" panose="020B0604030504040204" pitchFamily="50" charset="-128"/>
              </a:rPr>
              <a:t>2020.5.22</a:t>
            </a:r>
          </a:p>
          <a:p>
            <a:pPr algn="ctr"/>
            <a:r>
              <a:rPr lang="ja-JP" altLang="en-US" sz="1000" b="1" dirty="0">
                <a:latin typeface="Meiryo UI" panose="020B0604030504040204" pitchFamily="50" charset="-128"/>
                <a:ea typeface="Meiryo UI" panose="020B0604030504040204" pitchFamily="50" charset="-128"/>
                <a:cs typeface="メイリオ" panose="020B0604030504040204" pitchFamily="50" charset="-128"/>
              </a:rPr>
              <a:t>公募受付開始</a:t>
            </a:r>
          </a:p>
        </p:txBody>
      </p:sp>
      <p:sp>
        <p:nvSpPr>
          <p:cNvPr id="48" name="二等辺三角形 47"/>
          <p:cNvSpPr/>
          <p:nvPr/>
        </p:nvSpPr>
        <p:spPr bwMode="auto">
          <a:xfrm flipV="1">
            <a:off x="5611928" y="1627905"/>
            <a:ext cx="108459" cy="137632"/>
          </a:xfrm>
          <a:prstGeom prst="triangle">
            <a:avLst/>
          </a:prstGeom>
          <a:solidFill>
            <a:srgbClr val="FF5A00"/>
          </a:solidFill>
          <a:ln w="9525">
            <a:noFill/>
            <a:miter lim="800000"/>
            <a:headEnd/>
            <a:tailEnd/>
          </a:ln>
          <a:effec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sp>
        <p:nvSpPr>
          <p:cNvPr id="49" name="テキスト ボックス 48"/>
          <p:cNvSpPr txBox="1"/>
          <p:nvPr/>
        </p:nvSpPr>
        <p:spPr>
          <a:xfrm>
            <a:off x="5168519" y="944794"/>
            <a:ext cx="1040533" cy="707886"/>
          </a:xfrm>
          <a:prstGeom prst="rect">
            <a:avLst/>
          </a:prstGeom>
          <a:noFill/>
        </p:spPr>
        <p:txBody>
          <a:bodyPr wrap="square" lIns="0" rIns="0" rtlCol="0">
            <a:spAutoFit/>
          </a:bodyPr>
          <a:lstStyle/>
          <a:p>
            <a:pPr algn="ctr"/>
            <a:r>
              <a:rPr lang="en-US" altLang="ja-JP" sz="1000" b="1" dirty="0">
                <a:latin typeface="Meiryo UI" panose="020B0604030504040204" pitchFamily="50" charset="-128"/>
                <a:ea typeface="Meiryo UI" panose="020B0604030504040204" pitchFamily="50" charset="-128"/>
                <a:cs typeface="メイリオ" panose="020B0604030504040204" pitchFamily="50" charset="-128"/>
              </a:rPr>
              <a:t>2020.6.5</a:t>
            </a:r>
            <a:r>
              <a:rPr lang="ja-JP" altLang="en-US" sz="1000" b="1" dirty="0">
                <a:latin typeface="Meiryo UI" panose="020B0604030504040204" pitchFamily="50" charset="-128"/>
                <a:ea typeface="Meiryo UI" panose="020B0604030504040204" pitchFamily="50" charset="-128"/>
                <a:cs typeface="メイリオ" panose="020B0604030504040204" pitchFamily="50" charset="-128"/>
              </a:rPr>
              <a:t>正午</a:t>
            </a:r>
            <a:endParaRPr lang="en-US" altLang="ja-JP" sz="1000" b="1" dirty="0">
              <a:latin typeface="Meiryo UI" panose="020B0604030504040204" pitchFamily="50" charset="-128"/>
              <a:ea typeface="Meiryo UI" panose="020B0604030504040204" pitchFamily="50" charset="-128"/>
              <a:cs typeface="メイリオ" panose="020B0604030504040204" pitchFamily="50" charset="-128"/>
            </a:endParaRPr>
          </a:p>
          <a:p>
            <a:pPr algn="ctr"/>
            <a:r>
              <a:rPr lang="ja-JP" altLang="en-US" sz="1000" b="1" dirty="0">
                <a:latin typeface="Meiryo UI" panose="020B0604030504040204" pitchFamily="50" charset="-128"/>
                <a:ea typeface="Meiryo UI" panose="020B0604030504040204" pitchFamily="50" charset="-128"/>
                <a:cs typeface="メイリオ" panose="020B0604030504040204" pitchFamily="50" charset="-128"/>
              </a:rPr>
              <a:t>先行審査受付締切</a:t>
            </a:r>
            <a:endParaRPr lang="en-US" altLang="ja-JP" sz="1000" b="1" dirty="0">
              <a:latin typeface="Meiryo UI" panose="020B0604030504040204" pitchFamily="50" charset="-128"/>
              <a:ea typeface="Meiryo UI" panose="020B0604030504040204" pitchFamily="50" charset="-128"/>
              <a:cs typeface="メイリオ" panose="020B0604030504040204" pitchFamily="50" charset="-128"/>
            </a:endParaRPr>
          </a:p>
          <a:p>
            <a:pPr algn="ctr"/>
            <a:r>
              <a:rPr lang="en-US" altLang="ja-JP" sz="1000" b="1" dirty="0">
                <a:latin typeface="Meiryo UI" panose="020B0604030504040204" pitchFamily="50" charset="-128"/>
                <a:ea typeface="Meiryo UI" panose="020B0604030504040204" pitchFamily="50" charset="-128"/>
                <a:cs typeface="メイリオ" panose="020B0604030504040204" pitchFamily="50" charset="-128"/>
              </a:rPr>
              <a:t>2020.7.22</a:t>
            </a:r>
            <a:r>
              <a:rPr lang="ja-JP" altLang="en-US" sz="1000" b="1" dirty="0">
                <a:latin typeface="Meiryo UI" panose="020B0604030504040204" pitchFamily="50" charset="-128"/>
                <a:ea typeface="Meiryo UI" panose="020B0604030504040204" pitchFamily="50" charset="-128"/>
                <a:cs typeface="メイリオ" panose="020B0604030504040204" pitchFamily="50" charset="-128"/>
              </a:rPr>
              <a:t>正午</a:t>
            </a:r>
            <a:endParaRPr lang="en-US" altLang="ja-JP" sz="1000" b="1" dirty="0">
              <a:latin typeface="Meiryo UI" panose="020B0604030504040204" pitchFamily="50" charset="-128"/>
              <a:ea typeface="Meiryo UI" panose="020B0604030504040204" pitchFamily="50" charset="-128"/>
              <a:cs typeface="メイリオ" panose="020B0604030504040204" pitchFamily="50" charset="-128"/>
            </a:endParaRPr>
          </a:p>
          <a:p>
            <a:pPr algn="ctr"/>
            <a:r>
              <a:rPr lang="ja-JP" altLang="en-US" sz="1000" b="1" dirty="0">
                <a:latin typeface="Meiryo UI" panose="020B0604030504040204" pitchFamily="50" charset="-128"/>
                <a:ea typeface="Meiryo UI" panose="020B0604030504040204" pitchFamily="50" charset="-128"/>
                <a:cs typeface="メイリオ" panose="020B0604030504040204" pitchFamily="50" charset="-128"/>
              </a:rPr>
              <a:t>公募受付締切</a:t>
            </a:r>
          </a:p>
        </p:txBody>
      </p:sp>
      <p:sp>
        <p:nvSpPr>
          <p:cNvPr id="52" name="二等辺三角形 51"/>
          <p:cNvSpPr/>
          <p:nvPr/>
        </p:nvSpPr>
        <p:spPr bwMode="auto">
          <a:xfrm flipV="1">
            <a:off x="6991377" y="1614541"/>
            <a:ext cx="108459" cy="137632"/>
          </a:xfrm>
          <a:prstGeom prst="triangle">
            <a:avLst/>
          </a:prstGeom>
          <a:solidFill>
            <a:srgbClr val="FF5A00"/>
          </a:solidFill>
          <a:ln w="9525">
            <a:noFill/>
            <a:miter lim="800000"/>
            <a:headEnd/>
            <a:tailEnd/>
          </a:ln>
          <a:effec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6602841" y="934591"/>
            <a:ext cx="936104" cy="707886"/>
          </a:xfrm>
          <a:prstGeom prst="rect">
            <a:avLst/>
          </a:prstGeom>
          <a:noFill/>
        </p:spPr>
        <p:txBody>
          <a:bodyPr wrap="square" lIns="0" rIns="0" rtlCol="0">
            <a:spAutoFit/>
          </a:bodyPr>
          <a:lstStyle/>
          <a:p>
            <a:pPr algn="ctr"/>
            <a:r>
              <a:rPr lang="en-US" altLang="ja-JP" sz="1000" b="1" dirty="0">
                <a:latin typeface="Meiryo UI" panose="020B0604030504040204" pitchFamily="50" charset="-128"/>
                <a:ea typeface="Meiryo UI" panose="020B0604030504040204" pitchFamily="50" charset="-128"/>
                <a:cs typeface="メイリオ" panose="020B0604030504040204" pitchFamily="50" charset="-128"/>
              </a:rPr>
              <a:t>2020.6</a:t>
            </a:r>
            <a:r>
              <a:rPr lang="ja-JP" altLang="en-US" sz="1000" b="1" dirty="0">
                <a:latin typeface="Meiryo UI" panose="020B0604030504040204" pitchFamily="50" charset="-128"/>
                <a:ea typeface="Meiryo UI" panose="020B0604030504040204" pitchFamily="50" charset="-128"/>
                <a:cs typeface="メイリオ" panose="020B0604030504040204" pitchFamily="50" charset="-128"/>
              </a:rPr>
              <a:t>月中</a:t>
            </a:r>
            <a:endParaRPr lang="en-US" altLang="ja-JP" sz="1000" b="1" dirty="0">
              <a:latin typeface="Meiryo UI" panose="020B0604030504040204" pitchFamily="50" charset="-128"/>
              <a:ea typeface="Meiryo UI" panose="020B0604030504040204" pitchFamily="50" charset="-128"/>
              <a:cs typeface="メイリオ" panose="020B0604030504040204" pitchFamily="50" charset="-128"/>
            </a:endParaRPr>
          </a:p>
          <a:p>
            <a:pPr algn="ctr"/>
            <a:r>
              <a:rPr lang="ja-JP" altLang="en-US" sz="1000" b="1" dirty="0">
                <a:latin typeface="Meiryo UI" panose="020B0604030504040204" pitchFamily="50" charset="-128"/>
                <a:ea typeface="Meiryo UI" panose="020B0604030504040204" pitchFamily="50" charset="-128"/>
                <a:cs typeface="メイリオ" panose="020B0604030504040204" pitchFamily="50" charset="-128"/>
              </a:rPr>
              <a:t>先行採択先決定</a:t>
            </a:r>
            <a:endParaRPr lang="en-US" altLang="ja-JP" sz="1000" b="1" dirty="0">
              <a:latin typeface="Meiryo UI" panose="020B0604030504040204" pitchFamily="50" charset="-128"/>
              <a:ea typeface="Meiryo UI" panose="020B0604030504040204" pitchFamily="50" charset="-128"/>
              <a:cs typeface="メイリオ" panose="020B0604030504040204" pitchFamily="50" charset="-128"/>
            </a:endParaRPr>
          </a:p>
          <a:p>
            <a:pPr algn="ctr"/>
            <a:r>
              <a:rPr lang="en-US" altLang="ja-JP" sz="1000" b="1" dirty="0">
                <a:latin typeface="Meiryo UI" panose="020B0604030504040204" pitchFamily="50" charset="-128"/>
                <a:ea typeface="Meiryo UI" panose="020B0604030504040204" pitchFamily="50" charset="-128"/>
                <a:cs typeface="メイリオ" panose="020B0604030504040204" pitchFamily="50" charset="-128"/>
              </a:rPr>
              <a:t>2020.8</a:t>
            </a:r>
            <a:r>
              <a:rPr lang="ja-JP" altLang="en-US" sz="1000" b="1" dirty="0">
                <a:latin typeface="Meiryo UI" panose="020B0604030504040204" pitchFamily="50" charset="-128"/>
                <a:ea typeface="Meiryo UI" panose="020B0604030504040204" pitchFamily="50" charset="-128"/>
                <a:cs typeface="メイリオ" panose="020B0604030504040204" pitchFamily="50" charset="-128"/>
              </a:rPr>
              <a:t>月以降</a:t>
            </a:r>
            <a:endParaRPr lang="en-US" altLang="ja-JP" sz="1000" b="1" dirty="0">
              <a:latin typeface="Meiryo UI" panose="020B0604030504040204" pitchFamily="50" charset="-128"/>
              <a:ea typeface="Meiryo UI" panose="020B0604030504040204" pitchFamily="50" charset="-128"/>
              <a:cs typeface="メイリオ" panose="020B0604030504040204" pitchFamily="50" charset="-128"/>
            </a:endParaRPr>
          </a:p>
          <a:p>
            <a:pPr algn="ctr"/>
            <a:r>
              <a:rPr lang="ja-JP" altLang="en-US" sz="1000" b="1" dirty="0">
                <a:latin typeface="Meiryo UI" panose="020B0604030504040204" pitchFamily="50" charset="-128"/>
                <a:ea typeface="Meiryo UI" panose="020B0604030504040204" pitchFamily="50" charset="-128"/>
                <a:cs typeface="メイリオ" panose="020B0604030504040204" pitchFamily="50" charset="-128"/>
              </a:rPr>
              <a:t>採択先決定</a:t>
            </a:r>
          </a:p>
        </p:txBody>
      </p:sp>
      <p:sp>
        <p:nvSpPr>
          <p:cNvPr id="66" name="正方形/長方形 65"/>
          <p:cNvSpPr/>
          <p:nvPr/>
        </p:nvSpPr>
        <p:spPr bwMode="auto">
          <a:xfrm>
            <a:off x="2654449" y="930056"/>
            <a:ext cx="1166512" cy="382590"/>
          </a:xfrm>
          <a:prstGeom prst="rect">
            <a:avLst/>
          </a:prstGeom>
          <a:solidFill>
            <a:srgbClr val="DDDDDD"/>
          </a:solidFill>
          <a:ln w="254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36000" rIns="0" bIns="36000" rtlCol="0" anchor="ctr"/>
          <a:lstStyle/>
          <a:p>
            <a:pPr algn="ctr"/>
            <a:r>
              <a:rPr kumimoji="0" lang="ja-JP" altLang="en-US" sz="1050" b="1" dirty="0">
                <a:latin typeface="Meiryo UI" panose="020B0604030504040204" pitchFamily="50" charset="-128"/>
                <a:ea typeface="Meiryo UI" panose="020B0604030504040204" pitchFamily="50" charset="-128"/>
              </a:rPr>
              <a:t>応募申請書・事前着手承認申請書提出</a:t>
            </a:r>
            <a:endParaRPr kumimoji="0" lang="en-US" altLang="ja-JP" sz="1050" b="1" dirty="0">
              <a:latin typeface="Meiryo UI" panose="020B0604030504040204" pitchFamily="50" charset="-128"/>
              <a:ea typeface="Meiryo UI" panose="020B0604030504040204" pitchFamily="50" charset="-128"/>
            </a:endParaRPr>
          </a:p>
        </p:txBody>
      </p:sp>
      <p:sp>
        <p:nvSpPr>
          <p:cNvPr id="73" name="テキスト ボックス 72"/>
          <p:cNvSpPr txBox="1"/>
          <p:nvPr/>
        </p:nvSpPr>
        <p:spPr>
          <a:xfrm>
            <a:off x="4454406" y="3777045"/>
            <a:ext cx="3298501" cy="226591"/>
          </a:xfrm>
          <a:prstGeom prst="rect">
            <a:avLst/>
          </a:prstGeom>
          <a:noFill/>
          <a:ln w="25400">
            <a:solidFill>
              <a:srgbClr val="FF0000"/>
            </a:solidFill>
          </a:ln>
        </p:spPr>
        <p:txBody>
          <a:bodyPr wrap="square" lIns="36000" tIns="36000" rIns="36000" bIns="36000" rtlCol="0">
            <a:spAutoFit/>
          </a:bodyPr>
          <a:lstStyle/>
          <a:p>
            <a:pPr algn="ctr"/>
            <a:r>
              <a:rPr lang="en-US" altLang="ja-JP" sz="1000" b="1" dirty="0">
                <a:solidFill>
                  <a:srgbClr val="FF0000"/>
                </a:solidFill>
                <a:latin typeface="Meiryo UI" panose="020B0604030504040204" pitchFamily="50" charset="-128"/>
                <a:ea typeface="Meiryo UI" panose="020B0604030504040204" pitchFamily="50" charset="-128"/>
                <a:cs typeface="メイリオ" panose="020B0604030504040204" pitchFamily="50" charset="-128"/>
              </a:rPr>
              <a:t>2020</a:t>
            </a:r>
            <a:r>
              <a:rPr lang="ja-JP" altLang="en-US" sz="1000" b="1" dirty="0">
                <a:solidFill>
                  <a:srgbClr val="FF0000"/>
                </a:solidFill>
                <a:latin typeface="Meiryo UI" panose="020B0604030504040204" pitchFamily="50" charset="-128"/>
                <a:ea typeface="Meiryo UI" panose="020B0604030504040204" pitchFamily="50" charset="-128"/>
                <a:cs typeface="メイリオ" panose="020B0604030504040204" pitchFamily="50" charset="-128"/>
              </a:rPr>
              <a:t>年</a:t>
            </a:r>
            <a:r>
              <a:rPr lang="en-US" altLang="ja-JP" sz="1000" b="1" dirty="0">
                <a:solidFill>
                  <a:srgbClr val="FF0000"/>
                </a:solidFill>
                <a:latin typeface="Meiryo UI" panose="020B0604030504040204" pitchFamily="50" charset="-128"/>
                <a:ea typeface="Meiryo UI" panose="020B0604030504040204" pitchFamily="50" charset="-128"/>
                <a:cs typeface="メイリオ" panose="020B0604030504040204" pitchFamily="50" charset="-128"/>
              </a:rPr>
              <a:t>4</a:t>
            </a:r>
            <a:r>
              <a:rPr lang="ja-JP" altLang="en-US" sz="1000" b="1" dirty="0">
                <a:solidFill>
                  <a:srgbClr val="FF0000"/>
                </a:solidFill>
                <a:latin typeface="Meiryo UI" panose="020B0604030504040204" pitchFamily="50" charset="-128"/>
                <a:ea typeface="Meiryo UI" panose="020B0604030504040204" pitchFamily="50" charset="-128"/>
                <a:cs typeface="メイリオ" panose="020B0604030504040204" pitchFamily="50" charset="-128"/>
              </a:rPr>
              <a:t>月</a:t>
            </a:r>
            <a:r>
              <a:rPr lang="en-US" altLang="ja-JP" sz="1000" b="1" dirty="0">
                <a:solidFill>
                  <a:srgbClr val="FF0000"/>
                </a:solidFill>
                <a:latin typeface="Meiryo UI" panose="020B0604030504040204" pitchFamily="50" charset="-128"/>
                <a:ea typeface="Meiryo UI" panose="020B0604030504040204" pitchFamily="50" charset="-128"/>
                <a:cs typeface="メイリオ" panose="020B0604030504040204" pitchFamily="50" charset="-128"/>
              </a:rPr>
              <a:t>7</a:t>
            </a:r>
            <a:r>
              <a:rPr lang="ja-JP" altLang="en-US" sz="1000" b="1" dirty="0">
                <a:solidFill>
                  <a:srgbClr val="FF0000"/>
                </a:solidFill>
                <a:latin typeface="Meiryo UI" panose="020B0604030504040204" pitchFamily="50" charset="-128"/>
                <a:ea typeface="Meiryo UI" panose="020B0604030504040204" pitchFamily="50" charset="-128"/>
                <a:cs typeface="メイリオ" panose="020B0604030504040204" pitchFamily="50" charset="-128"/>
              </a:rPr>
              <a:t>日</a:t>
            </a:r>
            <a:r>
              <a:rPr lang="ja-JP" altLang="en-US" sz="1000" b="1" dirty="0">
                <a:latin typeface="Meiryo UI" panose="020B0604030504040204" pitchFamily="50" charset="-128"/>
                <a:ea typeface="Meiryo UI" panose="020B0604030504040204" pitchFamily="50" charset="-128"/>
                <a:cs typeface="メイリオ" panose="020B0604030504040204" pitchFamily="50" charset="-128"/>
              </a:rPr>
              <a:t>以降、発注、購入、契約等が可能</a:t>
            </a:r>
            <a:endParaRPr kumimoji="1" lang="ja-JP" altLang="en-US" b="1" dirty="0">
              <a:latin typeface="Meiryo UI" panose="020B0604030504040204" pitchFamily="50" charset="-128"/>
              <a:ea typeface="Meiryo UI" panose="020B0604030504040204" pitchFamily="50" charset="-128"/>
              <a:cs typeface="メイリオ" panose="020B0604030504040204" pitchFamily="50" charset="-128"/>
            </a:endParaRPr>
          </a:p>
        </p:txBody>
      </p:sp>
      <p:cxnSp>
        <p:nvCxnSpPr>
          <p:cNvPr id="78" name="直線コネクタ 77"/>
          <p:cNvCxnSpPr/>
          <p:nvPr/>
        </p:nvCxnSpPr>
        <p:spPr>
          <a:xfrm flipV="1">
            <a:off x="256466" y="4662052"/>
            <a:ext cx="4536951" cy="5678"/>
          </a:xfrm>
          <a:prstGeom prst="line">
            <a:avLst/>
          </a:prstGeom>
          <a:ln w="15875">
            <a:solidFill>
              <a:srgbClr val="0098D0"/>
            </a:solidFill>
          </a:ln>
        </p:spPr>
        <p:style>
          <a:lnRef idx="1">
            <a:schemeClr val="accent1"/>
          </a:lnRef>
          <a:fillRef idx="0">
            <a:schemeClr val="accent1"/>
          </a:fillRef>
          <a:effectRef idx="0">
            <a:schemeClr val="accent1"/>
          </a:effectRef>
          <a:fontRef idx="minor">
            <a:schemeClr val="tx1"/>
          </a:fontRef>
        </p:style>
      </p:cxnSp>
      <p:sp>
        <p:nvSpPr>
          <p:cNvPr id="79" name="テキスト ボックス 78"/>
          <p:cNvSpPr txBox="1"/>
          <p:nvPr/>
        </p:nvSpPr>
        <p:spPr>
          <a:xfrm>
            <a:off x="181151" y="4315503"/>
            <a:ext cx="4032895" cy="400110"/>
          </a:xfrm>
          <a:prstGeom prst="rect">
            <a:avLst/>
          </a:prstGeom>
          <a:noFill/>
        </p:spPr>
        <p:txBody>
          <a:bodyPr wrap="square" rtlCol="0">
            <a:spAutoFit/>
          </a:bodyPr>
          <a:lstStyle/>
          <a:p>
            <a:r>
              <a:rPr lang="ja-JP" altLang="en-US" sz="2000" b="1" dirty="0">
                <a:latin typeface="Meiryo UI" panose="020B0604030504040204" pitchFamily="50" charset="-128"/>
                <a:ea typeface="Meiryo UI" panose="020B0604030504040204" pitchFamily="50" charset="-128"/>
                <a:cs typeface="メイリオ" panose="020B0604030504040204" pitchFamily="50" charset="-128"/>
              </a:rPr>
              <a:t>事前着手の趣旨</a:t>
            </a:r>
            <a:endParaRPr kumimoji="1" lang="ja-JP" altLang="en-US" sz="2000"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80" name="テキスト ボックス 79"/>
          <p:cNvSpPr txBox="1"/>
          <p:nvPr/>
        </p:nvSpPr>
        <p:spPr>
          <a:xfrm>
            <a:off x="181151" y="4737093"/>
            <a:ext cx="4536951" cy="1200329"/>
          </a:xfrm>
          <a:prstGeom prst="rect">
            <a:avLst/>
          </a:prstGeom>
          <a:noFill/>
        </p:spPr>
        <p:txBody>
          <a:bodyPr wrap="square" lIns="36000" rIns="0" rtlCol="0">
            <a:spAutoFit/>
          </a:bodyPr>
          <a:lstStyle/>
          <a:p>
            <a:r>
              <a:rPr lang="ja-JP" altLang="en-US" sz="1200" dirty="0">
                <a:latin typeface="Meiryo UI" panose="020B0604030504040204" pitchFamily="50" charset="-128"/>
                <a:ea typeface="Meiryo UI" panose="020B0604030504040204" pitchFamily="50" charset="-128"/>
                <a:cs typeface="メイリオ" panose="020B0604030504040204" pitchFamily="50" charset="-128"/>
              </a:rPr>
              <a:t>・補助事業の着手は原則として</a:t>
            </a:r>
            <a:r>
              <a:rPr lang="ja-JP" altLang="en-US" sz="1200" b="1" u="sng" dirty="0">
                <a:latin typeface="Meiryo UI" panose="020B0604030504040204" pitchFamily="50" charset="-128"/>
                <a:ea typeface="Meiryo UI" panose="020B0604030504040204" pitchFamily="50" charset="-128"/>
                <a:cs typeface="メイリオ" panose="020B0604030504040204" pitchFamily="50" charset="-128"/>
              </a:rPr>
              <a:t>交付決定後</a:t>
            </a: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です。</a:t>
            </a:r>
            <a:endParaRPr lang="en-US" altLang="ja-JP" sz="1200"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r>
              <a:rPr lang="ja-JP" altLang="en-US" sz="1200" dirty="0">
                <a:latin typeface="Meiryo UI" panose="020B0604030504040204" pitchFamily="50" charset="-128"/>
                <a:ea typeface="Meiryo UI" panose="020B0604030504040204" pitchFamily="50" charset="-128"/>
                <a:cs typeface="メイリオ" panose="020B0604030504040204" pitchFamily="50" charset="-128"/>
              </a:rPr>
              <a:t>・ただし、本補助事業の必要性・緊急性に鑑み、「新型コロナウイルス感染症緊急経済対策」閣議決定日（</a:t>
            </a:r>
            <a:r>
              <a:rPr lang="en-US" altLang="ja-JP" sz="1200" dirty="0">
                <a:latin typeface="Meiryo UI" panose="020B0604030504040204" pitchFamily="50" charset="-128"/>
                <a:ea typeface="Meiryo UI" panose="020B0604030504040204" pitchFamily="50" charset="-128"/>
                <a:cs typeface="メイリオ" panose="020B0604030504040204" pitchFamily="50" charset="-128"/>
              </a:rPr>
              <a:t>2020</a:t>
            </a: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年４月７日）以降発生した経費等についても補助対象経費として認める場合もあります。</a:t>
            </a:r>
            <a:endParaRPr lang="en-US" altLang="ja-JP" sz="1200"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r>
              <a:rPr lang="ja-JP" altLang="en-US" sz="1200" dirty="0">
                <a:latin typeface="Meiryo UI" panose="020B0604030504040204" pitchFamily="50" charset="-128"/>
                <a:ea typeface="Meiryo UI" panose="020B0604030504040204" pitchFamily="50" charset="-128"/>
                <a:cs typeface="メイリオ" panose="020B0604030504040204" pitchFamily="50" charset="-128"/>
              </a:rPr>
              <a:t>・事前着手申請は必要性・緊急性が認められた場合に承認されます。事前着手の要件を満たさず承認されない場合もあります。</a:t>
            </a:r>
            <a:endParaRPr lang="en-US" altLang="ja-JP" sz="1200" dirty="0">
              <a:latin typeface="Meiryo UI" panose="020B0604030504040204" pitchFamily="50" charset="-128"/>
              <a:ea typeface="Meiryo UI" panose="020B0604030504040204" pitchFamily="50" charset="-128"/>
              <a:cs typeface="メイリオ" panose="020B0604030504040204" pitchFamily="50" charset="-128"/>
            </a:endParaRPr>
          </a:p>
        </p:txBody>
      </p:sp>
      <p:cxnSp>
        <p:nvCxnSpPr>
          <p:cNvPr id="82" name="直線コネクタ 81"/>
          <p:cNvCxnSpPr/>
          <p:nvPr/>
        </p:nvCxnSpPr>
        <p:spPr>
          <a:xfrm flipV="1">
            <a:off x="5060443" y="4652347"/>
            <a:ext cx="4536951" cy="5678"/>
          </a:xfrm>
          <a:prstGeom prst="line">
            <a:avLst/>
          </a:prstGeom>
          <a:ln w="15875">
            <a:solidFill>
              <a:srgbClr val="0098D0"/>
            </a:solidFill>
          </a:ln>
        </p:spPr>
        <p:style>
          <a:lnRef idx="1">
            <a:schemeClr val="accent1"/>
          </a:lnRef>
          <a:fillRef idx="0">
            <a:schemeClr val="accent1"/>
          </a:fillRef>
          <a:effectRef idx="0">
            <a:schemeClr val="accent1"/>
          </a:effectRef>
          <a:fontRef idx="minor">
            <a:schemeClr val="tx1"/>
          </a:fontRef>
        </p:style>
      </p:cxnSp>
      <p:sp>
        <p:nvSpPr>
          <p:cNvPr id="83" name="テキスト ボックス 82"/>
          <p:cNvSpPr txBox="1"/>
          <p:nvPr/>
        </p:nvSpPr>
        <p:spPr>
          <a:xfrm>
            <a:off x="4927378" y="4306411"/>
            <a:ext cx="4032895" cy="400110"/>
          </a:xfrm>
          <a:prstGeom prst="rect">
            <a:avLst/>
          </a:prstGeom>
          <a:noFill/>
        </p:spPr>
        <p:txBody>
          <a:bodyPr wrap="square" rtlCol="0">
            <a:spAutoFit/>
          </a:bodyPr>
          <a:lstStyle/>
          <a:p>
            <a:r>
              <a:rPr lang="ja-JP" altLang="en-US" sz="2000" b="1" dirty="0">
                <a:latin typeface="Meiryo UI" panose="020B0604030504040204" pitchFamily="50" charset="-128"/>
                <a:ea typeface="Meiryo UI" panose="020B0604030504040204" pitchFamily="50" charset="-128"/>
                <a:cs typeface="メイリオ" panose="020B0604030504040204" pitchFamily="50" charset="-128"/>
              </a:rPr>
              <a:t>注意事項</a:t>
            </a:r>
            <a:endParaRPr kumimoji="1" lang="ja-JP" altLang="en-US" sz="2000"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84" name="テキスト ボックス 83"/>
          <p:cNvSpPr txBox="1"/>
          <p:nvPr/>
        </p:nvSpPr>
        <p:spPr>
          <a:xfrm>
            <a:off x="4926930" y="4634099"/>
            <a:ext cx="4536951" cy="1954381"/>
          </a:xfrm>
          <a:prstGeom prst="rect">
            <a:avLst/>
          </a:prstGeom>
          <a:noFill/>
        </p:spPr>
        <p:txBody>
          <a:bodyPr wrap="square" lIns="36000" rIns="0" rtlCol="0">
            <a:spAutoFit/>
          </a:bodyPr>
          <a:lstStyle/>
          <a:p>
            <a:r>
              <a:rPr lang="ja-JP" altLang="en-US" sz="1200" dirty="0">
                <a:latin typeface="Meiryo UI" panose="020B0604030504040204" pitchFamily="50" charset="-128"/>
                <a:ea typeface="Meiryo UI" panose="020B0604030504040204" pitchFamily="50" charset="-128"/>
                <a:cs typeface="メイリオ" panose="020B0604030504040204" pitchFamily="50" charset="-128"/>
              </a:rPr>
              <a:t>・応募申請書と事前着手承認申請書は</a:t>
            </a:r>
            <a:r>
              <a:rPr lang="ja-JP" altLang="en-US" sz="1200" b="1" u="sng" dirty="0">
                <a:latin typeface="Meiryo UI" panose="020B0604030504040204" pitchFamily="50" charset="-128"/>
                <a:ea typeface="Meiryo UI" panose="020B0604030504040204" pitchFamily="50" charset="-128"/>
                <a:cs typeface="メイリオ" panose="020B0604030504040204" pitchFamily="50" charset="-128"/>
              </a:rPr>
              <a:t>同時に提出</a:t>
            </a: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します。</a:t>
            </a:r>
            <a:endParaRPr lang="en-US" altLang="ja-JP" sz="1200"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r>
              <a:rPr lang="ja-JP" altLang="en-US" sz="1200" dirty="0">
                <a:latin typeface="Meiryo UI" panose="020B0604030504040204" pitchFamily="50" charset="-128"/>
                <a:ea typeface="Meiryo UI" panose="020B0604030504040204" pitchFamily="50" charset="-128"/>
                <a:cs typeface="メイリオ" panose="020B0604030504040204" pitchFamily="50" charset="-128"/>
              </a:rPr>
              <a:t>・承認を受けた場合、</a:t>
            </a:r>
            <a:r>
              <a:rPr lang="ja-JP" altLang="en-US" sz="1200" b="1" u="sng" dirty="0">
                <a:latin typeface="Meiryo UI" panose="020B0604030504040204" pitchFamily="50" charset="-128"/>
                <a:ea typeface="Meiryo UI" panose="020B0604030504040204" pitchFamily="50" charset="-128"/>
                <a:cs typeface="メイリオ" panose="020B0604030504040204" pitchFamily="50" charset="-128"/>
              </a:rPr>
              <a:t>事前着手許可日（注）以降から交付決定日までに</a:t>
            </a: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発注・購入・契約等を</a:t>
            </a:r>
            <a:r>
              <a:rPr lang="ja-JP" altLang="en-US" sz="1200" b="1" u="sng" dirty="0">
                <a:latin typeface="Meiryo UI" panose="020B0604030504040204" pitchFamily="50" charset="-128"/>
                <a:ea typeface="Meiryo UI" panose="020B0604030504040204" pitchFamily="50" charset="-128"/>
                <a:cs typeface="メイリオ" panose="020B0604030504040204" pitchFamily="50" charset="-128"/>
              </a:rPr>
              <a:t>行った事業に要する経費を補助対象</a:t>
            </a: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とします。</a:t>
            </a:r>
            <a:endParaRPr lang="en-US" altLang="ja-JP" sz="1200"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r>
              <a:rPr lang="ja-JP" altLang="en-US" sz="1200" dirty="0">
                <a:latin typeface="Meiryo UI" panose="020B0604030504040204" pitchFamily="50" charset="-128"/>
                <a:ea typeface="Meiryo UI" panose="020B0604030504040204" pitchFamily="50" charset="-128"/>
                <a:cs typeface="メイリオ" panose="020B0604030504040204" pitchFamily="50" charset="-128"/>
              </a:rPr>
              <a:t>・事前着手承認された場合であっても、</a:t>
            </a:r>
            <a:r>
              <a:rPr lang="ja-JP" altLang="en-US" sz="1200" b="1" u="sng" dirty="0">
                <a:latin typeface="Meiryo UI" panose="020B0604030504040204" pitchFamily="50" charset="-128"/>
                <a:ea typeface="Meiryo UI" panose="020B0604030504040204" pitchFamily="50" charset="-128"/>
                <a:cs typeface="メイリオ" panose="020B0604030504040204" pitchFamily="50" charset="-128"/>
              </a:rPr>
              <a:t>補助金の採択を約束するものではありません</a:t>
            </a: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a:t>
            </a:r>
            <a:endParaRPr lang="en-US" altLang="ja-JP" sz="1200"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r>
              <a:rPr lang="ja-JP" altLang="en-US" sz="1200" dirty="0">
                <a:latin typeface="Meiryo UI" panose="020B0604030504040204" pitchFamily="50" charset="-128"/>
                <a:ea typeface="Meiryo UI" panose="020B0604030504040204" pitchFamily="50" charset="-128"/>
                <a:cs typeface="メイリオ" panose="020B0604030504040204" pitchFamily="50" charset="-128"/>
              </a:rPr>
              <a:t>・補助金のルールに従った発注等の手続き（入札・相見積など）が行われていないと補助対象経費となりません</a:t>
            </a:r>
            <a:endParaRPr lang="en-US" altLang="ja-JP" sz="1200"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spcAft>
                <a:spcPts val="600"/>
              </a:spcAft>
            </a:pP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a:t>
            </a:r>
            <a:r>
              <a:rPr lang="ja-JP" altLang="en-US" sz="1200" b="1" u="sng" dirty="0">
                <a:solidFill>
                  <a:srgbClr val="FF0000"/>
                </a:solidFill>
                <a:latin typeface="Meiryo UI" panose="020B0604030504040204" pitchFamily="50" charset="-128"/>
                <a:ea typeface="Meiryo UI" panose="020B0604030504040204" pitchFamily="50" charset="-128"/>
                <a:cs typeface="メイリオ" panose="020B0604030504040204" pitchFamily="50" charset="-128"/>
              </a:rPr>
              <a:t>事前着手を検討される場合、あらかじめ事務局に相談ください。</a:t>
            </a:r>
            <a:endParaRPr lang="en-US" altLang="ja-JP" sz="1200" b="1" u="sng" dirty="0">
              <a:solidFill>
                <a:srgbClr val="FF0000"/>
              </a:solidFill>
              <a:latin typeface="Meiryo UI" panose="020B0604030504040204" pitchFamily="50" charset="-128"/>
              <a:ea typeface="Meiryo UI" panose="020B0604030504040204" pitchFamily="50" charset="-128"/>
              <a:cs typeface="メイリオ" panose="020B0604030504040204" pitchFamily="50" charset="-128"/>
            </a:endParaRPr>
          </a:p>
          <a:p>
            <a:pPr marL="85725" indent="-85725"/>
            <a:r>
              <a:rPr lang="ja-JP" altLang="en-US" sz="1000" dirty="0">
                <a:latin typeface="Meiryo UI" panose="020B0604030504040204" pitchFamily="50" charset="-128"/>
                <a:ea typeface="Meiryo UI" panose="020B0604030504040204" pitchFamily="50" charset="-128"/>
                <a:cs typeface="メイリオ" panose="020B0604030504040204" pitchFamily="50" charset="-128"/>
              </a:rPr>
              <a:t>（</a:t>
            </a:r>
            <a:r>
              <a:rPr lang="en-US" altLang="ja-JP" sz="1000" dirty="0">
                <a:latin typeface="Meiryo UI" panose="020B0604030504040204" pitchFamily="50" charset="-128"/>
                <a:ea typeface="Meiryo UI" panose="020B0604030504040204" pitchFamily="50" charset="-128"/>
                <a:cs typeface="メイリオ" panose="020B0604030504040204" pitchFamily="50" charset="-128"/>
              </a:rPr>
              <a:t>※</a:t>
            </a:r>
            <a:r>
              <a:rPr lang="ja-JP" altLang="en-US" sz="1000" dirty="0">
                <a:latin typeface="Meiryo UI" panose="020B0604030504040204" pitchFamily="50" charset="-128"/>
                <a:ea typeface="Meiryo UI" panose="020B0604030504040204" pitchFamily="50" charset="-128"/>
                <a:cs typeface="メイリオ" panose="020B0604030504040204" pitchFamily="50" charset="-128"/>
              </a:rPr>
              <a:t>）事前着手許可日とは、経済産業省大臣が事前着手の実施開始日を承認した</a:t>
            </a:r>
            <a:endParaRPr lang="en-US" altLang="ja-JP" sz="1000" dirty="0">
              <a:latin typeface="Meiryo UI" panose="020B0604030504040204" pitchFamily="50" charset="-128"/>
              <a:ea typeface="Meiryo UI" panose="020B0604030504040204" pitchFamily="50" charset="-128"/>
              <a:cs typeface="メイリオ" panose="020B0604030504040204" pitchFamily="50" charset="-128"/>
            </a:endParaRPr>
          </a:p>
          <a:p>
            <a:pPr marL="85725" indent="-85725"/>
            <a:r>
              <a:rPr lang="ja-JP" altLang="en-US" sz="1000" dirty="0">
                <a:latin typeface="Meiryo UI" panose="020B0604030504040204" pitchFamily="50" charset="-128"/>
                <a:ea typeface="Meiryo UI" panose="020B0604030504040204" pitchFamily="50" charset="-128"/>
                <a:cs typeface="メイリオ" panose="020B0604030504040204" pitchFamily="50" charset="-128"/>
              </a:rPr>
              <a:t>　　　　日を指します。原則、補助事業者が事前着手を希望する日となります。</a:t>
            </a:r>
            <a:endParaRPr lang="en-US" altLang="ja-JP" sz="1000" dirty="0">
              <a:solidFill>
                <a:srgbClr val="FF0000"/>
              </a:solidFill>
              <a:latin typeface="Meiryo UI" panose="020B0604030504040204" pitchFamily="50" charset="-128"/>
              <a:ea typeface="Meiryo UI" panose="020B0604030504040204" pitchFamily="50" charset="-128"/>
              <a:cs typeface="メイリオ" panose="020B0604030504040204" pitchFamily="50" charset="-128"/>
            </a:endParaRPr>
          </a:p>
        </p:txBody>
      </p:sp>
      <p:sp>
        <p:nvSpPr>
          <p:cNvPr id="86" name="山形 85"/>
          <p:cNvSpPr/>
          <p:nvPr/>
        </p:nvSpPr>
        <p:spPr bwMode="auto">
          <a:xfrm>
            <a:off x="8553400" y="397520"/>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６．お問い合わせ先</a:t>
            </a:r>
          </a:p>
        </p:txBody>
      </p:sp>
      <p:sp>
        <p:nvSpPr>
          <p:cNvPr id="87" name="山形 86"/>
          <p:cNvSpPr/>
          <p:nvPr/>
        </p:nvSpPr>
        <p:spPr bwMode="auto">
          <a:xfrm>
            <a:off x="7438273" y="397520"/>
            <a:ext cx="1224136" cy="264150"/>
          </a:xfrm>
          <a:prstGeom prst="chevron">
            <a:avLst/>
          </a:prstGeom>
          <a:solidFill>
            <a:srgbClr val="99D6EC"/>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５．事前着手の承認</a:t>
            </a:r>
          </a:p>
        </p:txBody>
      </p:sp>
      <p:sp>
        <p:nvSpPr>
          <p:cNvPr id="88" name="山形 87"/>
          <p:cNvSpPr/>
          <p:nvPr/>
        </p:nvSpPr>
        <p:spPr bwMode="auto">
          <a:xfrm>
            <a:off x="6321156" y="398183"/>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４．スケジュール</a:t>
            </a:r>
          </a:p>
        </p:txBody>
      </p:sp>
      <p:sp>
        <p:nvSpPr>
          <p:cNvPr id="89" name="山形 88"/>
          <p:cNvSpPr/>
          <p:nvPr/>
        </p:nvSpPr>
        <p:spPr bwMode="auto">
          <a:xfrm>
            <a:off x="7428045" y="116632"/>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３．採択の審査</a:t>
            </a:r>
          </a:p>
        </p:txBody>
      </p:sp>
      <p:sp>
        <p:nvSpPr>
          <p:cNvPr id="90" name="山形 89"/>
          <p:cNvSpPr/>
          <p:nvPr/>
        </p:nvSpPr>
        <p:spPr bwMode="auto">
          <a:xfrm>
            <a:off x="6312738" y="116632"/>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２．補助要件</a:t>
            </a:r>
          </a:p>
        </p:txBody>
      </p:sp>
      <p:sp>
        <p:nvSpPr>
          <p:cNvPr id="91" name="ホームベース 90"/>
          <p:cNvSpPr/>
          <p:nvPr/>
        </p:nvSpPr>
        <p:spPr bwMode="auto">
          <a:xfrm>
            <a:off x="5197603" y="117461"/>
            <a:ext cx="1223689" cy="264150"/>
          </a:xfrm>
          <a:prstGeom prst="homePlate">
            <a:avLst/>
          </a:prstGeom>
          <a:solidFill>
            <a:schemeClr val="accent5">
              <a:lumMod val="20000"/>
              <a:lumOff val="80000"/>
            </a:schemeClr>
          </a:solidFill>
          <a:ln w="9525">
            <a:solidFill>
              <a:srgbClr val="B2B2B2"/>
            </a:solidFill>
            <a:miter lim="800000"/>
            <a:headEnd/>
            <a:tailEnd/>
          </a:ln>
          <a:effectLst/>
        </p:spPr>
        <p:txBody>
          <a:bodyPr wrap="none" rtlCol="0" anchor="ctr"/>
          <a:lstStyle/>
          <a:p>
            <a:pPr algn="l"/>
            <a:r>
              <a:rPr kumimoji="0" lang="ja-JP" altLang="en-US" sz="900" dirty="0">
                <a:latin typeface="Meiryo UI" panose="020B0604030504040204" pitchFamily="50" charset="-128"/>
                <a:ea typeface="Meiryo UI" panose="020B0604030504040204" pitchFamily="50" charset="-128"/>
              </a:rPr>
              <a:t>１．本補助金の概要</a:t>
            </a:r>
            <a:endParaRPr kumimoji="0" lang="ja-JP" altLang="en-US" sz="1600" dirty="0">
              <a:latin typeface="Meiryo UI" panose="020B0604030504040204" pitchFamily="50" charset="-128"/>
              <a:ea typeface="Meiryo UI" panose="020B0604030504040204" pitchFamily="50" charset="-128"/>
            </a:endParaRPr>
          </a:p>
        </p:txBody>
      </p:sp>
      <p:sp>
        <p:nvSpPr>
          <p:cNvPr id="51" name="ホームベース 50"/>
          <p:cNvSpPr/>
          <p:nvPr/>
        </p:nvSpPr>
        <p:spPr bwMode="auto">
          <a:xfrm>
            <a:off x="1961565" y="2295964"/>
            <a:ext cx="2497123" cy="307743"/>
          </a:xfrm>
          <a:prstGeom prst="homePlate">
            <a:avLst/>
          </a:prstGeom>
          <a:solidFill>
            <a:srgbClr val="0098D0"/>
          </a:solidFill>
          <a:ln w="9525">
            <a:noFill/>
            <a:miter lim="800000"/>
            <a:headEnd/>
            <a:tailEnd/>
          </a:ln>
          <a:effectLst/>
        </p:spPr>
        <p:txBody>
          <a:bodyPr wrap="none" rtlCol="0" anchor="ctr"/>
          <a:lstStyle/>
          <a:p>
            <a:pPr algn="ctr"/>
            <a:r>
              <a:rPr kumimoji="0" lang="ja-JP" altLang="en-US" sz="1400" dirty="0">
                <a:solidFill>
                  <a:schemeClr val="bg1"/>
                </a:solidFill>
                <a:latin typeface="Meiryo UI" panose="020B0604030504040204" pitchFamily="50" charset="-128"/>
                <a:ea typeface="Meiryo UI" panose="020B0604030504040204" pitchFamily="50" charset="-128"/>
              </a:rPr>
              <a:t>事前着手申請</a:t>
            </a:r>
          </a:p>
        </p:txBody>
      </p:sp>
      <p:sp>
        <p:nvSpPr>
          <p:cNvPr id="59" name="ホームベース 58"/>
          <p:cNvSpPr/>
          <p:nvPr/>
        </p:nvSpPr>
        <p:spPr bwMode="auto">
          <a:xfrm>
            <a:off x="4495288" y="2315151"/>
            <a:ext cx="2495460" cy="312936"/>
          </a:xfrm>
          <a:prstGeom prst="homePlate">
            <a:avLst/>
          </a:prstGeom>
          <a:solidFill>
            <a:srgbClr val="0098D0"/>
          </a:solidFill>
          <a:ln w="9525">
            <a:noFill/>
            <a:miter lim="800000"/>
            <a:headEnd/>
            <a:tailEnd/>
          </a:ln>
          <a:effectLst/>
        </p:spPr>
        <p:txBody>
          <a:bodyPr wrap="none" rtlCol="0" anchor="ctr"/>
          <a:lstStyle/>
          <a:p>
            <a:pPr algn="ctr"/>
            <a:r>
              <a:rPr kumimoji="0" lang="ja-JP" altLang="en-US" sz="1400" dirty="0">
                <a:solidFill>
                  <a:schemeClr val="bg1"/>
                </a:solidFill>
                <a:latin typeface="Meiryo UI" panose="020B0604030504040204" pitchFamily="50" charset="-128"/>
                <a:ea typeface="Meiryo UI" panose="020B0604030504040204" pitchFamily="50" charset="-128"/>
              </a:rPr>
              <a:t>事前着手承認</a:t>
            </a:r>
          </a:p>
        </p:txBody>
      </p:sp>
      <p:sp>
        <p:nvSpPr>
          <p:cNvPr id="63" name="テキスト ボックス 62"/>
          <p:cNvSpPr txBox="1"/>
          <p:nvPr/>
        </p:nvSpPr>
        <p:spPr>
          <a:xfrm>
            <a:off x="8231531" y="1406368"/>
            <a:ext cx="1742728" cy="430887"/>
          </a:xfrm>
          <a:prstGeom prst="rect">
            <a:avLst/>
          </a:prstGeom>
          <a:noFill/>
        </p:spPr>
        <p:txBody>
          <a:bodyPr wrap="square" lIns="36000" rIns="0" rtlCol="0">
            <a:spAutoFit/>
          </a:bodyPr>
          <a:lstStyle/>
          <a:p>
            <a:r>
              <a:rPr lang="ja-JP" altLang="en-US" sz="1100" dirty="0">
                <a:latin typeface="Meiryo UI" panose="020B0604030504040204" pitchFamily="50" charset="-128"/>
                <a:ea typeface="Meiryo UI" panose="020B0604030504040204" pitchFamily="50" charset="-128"/>
                <a:cs typeface="メイリオ" panose="020B0604030504040204" pitchFamily="50" charset="-128"/>
              </a:rPr>
              <a:t>交付申請等手続は、</a:t>
            </a:r>
            <a:endParaRPr lang="en-US" altLang="ja-JP" sz="1100" dirty="0">
              <a:latin typeface="Meiryo UI" panose="020B0604030504040204" pitchFamily="50" charset="-128"/>
              <a:ea typeface="Meiryo UI" panose="020B0604030504040204" pitchFamily="50" charset="-128"/>
              <a:cs typeface="メイリオ" panose="020B0604030504040204" pitchFamily="50" charset="-128"/>
            </a:endParaRPr>
          </a:p>
          <a:p>
            <a:r>
              <a:rPr lang="en-US" altLang="ja-JP" sz="1100" dirty="0">
                <a:latin typeface="Meiryo UI" panose="020B0604030504040204" pitchFamily="50" charset="-128"/>
                <a:ea typeface="Meiryo UI" panose="020B0604030504040204" pitchFamily="50" charset="-128"/>
                <a:cs typeface="メイリオ" panose="020B0604030504040204" pitchFamily="50" charset="-128"/>
              </a:rPr>
              <a:t>9</a:t>
            </a:r>
            <a:r>
              <a:rPr lang="ja-JP" altLang="en-US" sz="1100" dirty="0">
                <a:latin typeface="Meiryo UI" panose="020B0604030504040204" pitchFamily="50" charset="-128"/>
                <a:ea typeface="Meiryo UI" panose="020B0604030504040204" pitchFamily="50" charset="-128"/>
                <a:cs typeface="メイリオ" panose="020B0604030504040204" pitchFamily="50" charset="-128"/>
              </a:rPr>
              <a:t>頁と同様のスケジュール</a:t>
            </a:r>
            <a:endParaRPr lang="en-US" altLang="ja-JP" sz="110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67" name="テキスト ボックス 66"/>
          <p:cNvSpPr txBox="1"/>
          <p:nvPr/>
        </p:nvSpPr>
        <p:spPr>
          <a:xfrm>
            <a:off x="8426625" y="1869093"/>
            <a:ext cx="575888" cy="276999"/>
          </a:xfrm>
          <a:prstGeom prst="rect">
            <a:avLst/>
          </a:prstGeom>
          <a:noFill/>
        </p:spPr>
        <p:txBody>
          <a:bodyPr wrap="square" lIns="36000" rIns="0" rtlCol="0">
            <a:spAutoFit/>
          </a:bodyPr>
          <a:lstStyle/>
          <a:p>
            <a:r>
              <a:rPr lang="ja-JP" altLang="en-US" sz="1200" dirty="0">
                <a:latin typeface="Meiryo UI" panose="020B0604030504040204" pitchFamily="50" charset="-128"/>
                <a:ea typeface="Meiryo UI" panose="020B0604030504040204" pitchFamily="50" charset="-128"/>
                <a:cs typeface="メイリオ" panose="020B0604030504040204" pitchFamily="50" charset="-128"/>
              </a:rPr>
              <a:t>・・・</a:t>
            </a:r>
            <a:endParaRPr lang="en-US" altLang="ja-JP" sz="120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76" name="テキスト ボックス 75"/>
          <p:cNvSpPr txBox="1"/>
          <p:nvPr/>
        </p:nvSpPr>
        <p:spPr>
          <a:xfrm>
            <a:off x="-39453" y="1236935"/>
            <a:ext cx="1396587" cy="492443"/>
          </a:xfrm>
          <a:prstGeom prst="rect">
            <a:avLst/>
          </a:prstGeom>
          <a:noFill/>
        </p:spPr>
        <p:txBody>
          <a:bodyPr wrap="square" lIns="72000" rIns="72000" rtlCol="0">
            <a:spAutoFit/>
          </a:bodyPr>
          <a:lstStyle/>
          <a:p>
            <a:pPr algn="ctr"/>
            <a:r>
              <a:rPr lang="en-US" altLang="ja-JP" sz="1000" b="1" dirty="0">
                <a:latin typeface="Meiryo UI" panose="020B0604030504040204" pitchFamily="50" charset="-128"/>
                <a:ea typeface="Meiryo UI" panose="020B0604030504040204" pitchFamily="50" charset="-128"/>
                <a:cs typeface="メイリオ" panose="020B0604030504040204" pitchFamily="50" charset="-128"/>
              </a:rPr>
              <a:t>2020.4.7</a:t>
            </a:r>
          </a:p>
          <a:p>
            <a:pPr algn="ctr"/>
            <a:r>
              <a:rPr lang="ja-JP" altLang="en-US" sz="800" b="1" dirty="0">
                <a:latin typeface="Meiryo UI" panose="020B0604030504040204" pitchFamily="50" charset="-128"/>
                <a:ea typeface="Meiryo UI" panose="020B0604030504040204" pitchFamily="50" charset="-128"/>
                <a:cs typeface="メイリオ" panose="020B0604030504040204" pitchFamily="50" charset="-128"/>
              </a:rPr>
              <a:t>「新型コロナウイルス感染症緊急経済対策」閣議決定日</a:t>
            </a:r>
          </a:p>
        </p:txBody>
      </p:sp>
      <p:sp>
        <p:nvSpPr>
          <p:cNvPr id="81" name="二等辺三角形 80"/>
          <p:cNvSpPr/>
          <p:nvPr/>
        </p:nvSpPr>
        <p:spPr bwMode="auto">
          <a:xfrm flipV="1">
            <a:off x="604610" y="1679705"/>
            <a:ext cx="108459" cy="137632"/>
          </a:xfrm>
          <a:prstGeom prst="triangle">
            <a:avLst/>
          </a:prstGeom>
          <a:solidFill>
            <a:srgbClr val="FF5A00"/>
          </a:solidFill>
          <a:ln w="9525">
            <a:noFill/>
            <a:miter lim="800000"/>
            <a:headEnd/>
            <a:tailEnd/>
          </a:ln>
          <a:effec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sp>
        <p:nvSpPr>
          <p:cNvPr id="26" name="右矢印 25"/>
          <p:cNvSpPr/>
          <p:nvPr/>
        </p:nvSpPr>
        <p:spPr bwMode="auto">
          <a:xfrm>
            <a:off x="808463" y="1856244"/>
            <a:ext cx="1058409" cy="593648"/>
          </a:xfrm>
          <a:prstGeom prst="rightArrow">
            <a:avLst>
              <a:gd name="adj1" fmla="val 45621"/>
              <a:gd name="adj2" fmla="val 50944"/>
            </a:avLst>
          </a:prstGeom>
          <a:solidFill>
            <a:schemeClr val="bg1"/>
          </a:solidFill>
          <a:ln w="9525">
            <a:solidFill>
              <a:schemeClr val="tx1"/>
            </a:solidFill>
            <a:prstDash val="dashDot"/>
            <a:miter lim="800000"/>
            <a:headEnd/>
            <a:tailEnd/>
          </a:ln>
          <a:effectLst/>
        </p:spPr>
        <p:txBody>
          <a:bodyPr wrap="none" rtlCol="0" anchor="ctr"/>
          <a:lstStyle/>
          <a:p>
            <a:pPr algn="l"/>
            <a:endParaRPr kumimoji="0" lang="ja-JP" altLang="en-US" sz="1800" dirty="0"/>
          </a:p>
        </p:txBody>
      </p:sp>
      <p:cxnSp>
        <p:nvCxnSpPr>
          <p:cNvPr id="101" name="カギ線コネクタ 100"/>
          <p:cNvCxnSpPr/>
          <p:nvPr/>
        </p:nvCxnSpPr>
        <p:spPr>
          <a:xfrm>
            <a:off x="650981" y="1874204"/>
            <a:ext cx="6494243" cy="859433"/>
          </a:xfrm>
          <a:prstGeom prst="bentConnector3">
            <a:avLst>
              <a:gd name="adj1" fmla="val 202"/>
            </a:avLst>
          </a:prstGeom>
          <a:ln w="28575">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3" name="左中かっこ 32"/>
          <p:cNvSpPr/>
          <p:nvPr/>
        </p:nvSpPr>
        <p:spPr>
          <a:xfrm rot="16200000">
            <a:off x="3762016" y="-482249"/>
            <a:ext cx="269568" cy="6570189"/>
          </a:xfrm>
          <a:prstGeom prst="leftBrace">
            <a:avLst>
              <a:gd name="adj1" fmla="val 8333"/>
              <a:gd name="adj2" fmla="val 28058"/>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2" name="ストライプ矢印 41"/>
          <p:cNvSpPr/>
          <p:nvPr/>
        </p:nvSpPr>
        <p:spPr bwMode="auto">
          <a:xfrm>
            <a:off x="672187" y="3332031"/>
            <a:ext cx="8561179" cy="536877"/>
          </a:xfrm>
          <a:prstGeom prst="stripedRightArrow">
            <a:avLst>
              <a:gd name="adj1" fmla="val 50000"/>
              <a:gd name="adj2" fmla="val 103851"/>
            </a:avLst>
          </a:prstGeom>
          <a:solidFill>
            <a:srgbClr val="0098D0"/>
          </a:solidFill>
          <a:ln w="9525">
            <a:noFill/>
            <a:miter lim="800000"/>
            <a:headEnd/>
            <a:tailEnd/>
          </a:ln>
          <a:effectLst/>
        </p:spPr>
        <p:txBody>
          <a:bodyPr wrap="none" rtlCol="0" anchor="ctr"/>
          <a:lstStyle/>
          <a:p>
            <a:pPr algn="ctr"/>
            <a:r>
              <a:rPr kumimoji="0" lang="ja-JP" altLang="en-US" sz="1400" dirty="0">
                <a:solidFill>
                  <a:schemeClr val="bg1"/>
                </a:solidFill>
                <a:latin typeface="Meiryo UI" panose="020B0604030504040204" pitchFamily="50" charset="-128"/>
                <a:ea typeface="Meiryo UI" panose="020B0604030504040204" pitchFamily="50" charset="-128"/>
              </a:rPr>
              <a:t>事業開始（</a:t>
            </a:r>
            <a:r>
              <a:rPr kumimoji="0" lang="en-US" altLang="ja-JP" sz="1400" dirty="0">
                <a:solidFill>
                  <a:schemeClr val="bg1"/>
                </a:solidFill>
                <a:latin typeface="Meiryo UI" panose="020B0604030504040204" pitchFamily="50" charset="-128"/>
                <a:ea typeface="Meiryo UI" panose="020B0604030504040204" pitchFamily="50" charset="-128"/>
              </a:rPr>
              <a:t>2020</a:t>
            </a:r>
            <a:r>
              <a:rPr kumimoji="0" lang="ja-JP" altLang="en-US" sz="1400" dirty="0">
                <a:solidFill>
                  <a:schemeClr val="bg1"/>
                </a:solidFill>
                <a:latin typeface="Meiryo UI" panose="020B0604030504040204" pitchFamily="50" charset="-128"/>
                <a:ea typeface="Meiryo UI" panose="020B0604030504040204" pitchFamily="50" charset="-128"/>
              </a:rPr>
              <a:t>年</a:t>
            </a:r>
            <a:r>
              <a:rPr kumimoji="0" lang="en-US" altLang="ja-JP" sz="1400" dirty="0">
                <a:solidFill>
                  <a:schemeClr val="bg1"/>
                </a:solidFill>
                <a:latin typeface="Meiryo UI" panose="020B0604030504040204" pitchFamily="50" charset="-128"/>
                <a:ea typeface="Meiryo UI" panose="020B0604030504040204" pitchFamily="50" charset="-128"/>
              </a:rPr>
              <a:t>4</a:t>
            </a:r>
            <a:r>
              <a:rPr kumimoji="0" lang="ja-JP" altLang="en-US" sz="1400" dirty="0">
                <a:solidFill>
                  <a:schemeClr val="bg1"/>
                </a:solidFill>
                <a:latin typeface="Meiryo UI" panose="020B0604030504040204" pitchFamily="50" charset="-128"/>
                <a:ea typeface="Meiryo UI" panose="020B0604030504040204" pitchFamily="50" charset="-128"/>
              </a:rPr>
              <a:t>月</a:t>
            </a:r>
            <a:r>
              <a:rPr kumimoji="0" lang="en-US" altLang="ja-JP" sz="1400" dirty="0">
                <a:solidFill>
                  <a:schemeClr val="bg1"/>
                </a:solidFill>
                <a:latin typeface="Meiryo UI" panose="020B0604030504040204" pitchFamily="50" charset="-128"/>
                <a:ea typeface="Meiryo UI" panose="020B0604030504040204" pitchFamily="50" charset="-128"/>
              </a:rPr>
              <a:t>7</a:t>
            </a:r>
            <a:r>
              <a:rPr kumimoji="0" lang="ja-JP" altLang="en-US" sz="1400" dirty="0">
                <a:solidFill>
                  <a:schemeClr val="bg1"/>
                </a:solidFill>
                <a:latin typeface="Meiryo UI" panose="020B0604030504040204" pitchFamily="50" charset="-128"/>
                <a:ea typeface="Meiryo UI" panose="020B0604030504040204" pitchFamily="50" charset="-128"/>
              </a:rPr>
              <a:t>日以降）</a:t>
            </a:r>
            <a:endParaRPr kumimoji="0" lang="ja-JP" altLang="en-US" sz="1600" dirty="0">
              <a:solidFill>
                <a:schemeClr val="bg1"/>
              </a:solidFill>
              <a:latin typeface="Meiryo UI" panose="020B0604030504040204" pitchFamily="50" charset="-128"/>
              <a:ea typeface="Meiryo UI" panose="020B0604030504040204" pitchFamily="50" charset="-128"/>
            </a:endParaRPr>
          </a:p>
        </p:txBody>
      </p:sp>
      <p:sp>
        <p:nvSpPr>
          <p:cNvPr id="103" name="テキスト ボックス 102"/>
          <p:cNvSpPr txBox="1"/>
          <p:nvPr/>
        </p:nvSpPr>
        <p:spPr>
          <a:xfrm>
            <a:off x="1496616" y="3006860"/>
            <a:ext cx="1741089" cy="461665"/>
          </a:xfrm>
          <a:prstGeom prst="rect">
            <a:avLst/>
          </a:prstGeom>
          <a:noFill/>
        </p:spPr>
        <p:txBody>
          <a:bodyPr wrap="square" lIns="36000" rIns="0" rtlCol="0">
            <a:spAutoFit/>
          </a:bodyPr>
          <a:lstStyle/>
          <a:p>
            <a:pPr algn="ctr"/>
            <a:r>
              <a:rPr lang="ja-JP" altLang="en-US" sz="1200" b="1" dirty="0">
                <a:solidFill>
                  <a:srgbClr val="FF0000"/>
                </a:solidFill>
                <a:latin typeface="Meiryo UI" panose="020B0604030504040204" pitchFamily="50" charset="-128"/>
                <a:ea typeface="Meiryo UI" panose="020B0604030504040204" pitchFamily="50" charset="-128"/>
                <a:cs typeface="メイリオ" panose="020B0604030504040204" pitchFamily="50" charset="-128"/>
              </a:rPr>
              <a:t>事前着手許可日（</a:t>
            </a:r>
            <a:r>
              <a:rPr lang="en-US" altLang="ja-JP" sz="1200" b="1" dirty="0">
                <a:solidFill>
                  <a:srgbClr val="FF0000"/>
                </a:solidFill>
                <a:latin typeface="Meiryo UI" panose="020B0604030504040204" pitchFamily="50" charset="-128"/>
                <a:ea typeface="Meiryo UI" panose="020B0604030504040204" pitchFamily="50" charset="-128"/>
                <a:cs typeface="メイリオ" panose="020B0604030504040204" pitchFamily="50" charset="-128"/>
              </a:rPr>
              <a:t>※</a:t>
            </a:r>
            <a:r>
              <a:rPr lang="ja-JP" altLang="en-US" sz="1200" b="1" dirty="0">
                <a:solidFill>
                  <a:srgbClr val="FF0000"/>
                </a:solidFill>
                <a:latin typeface="Meiryo UI" panose="020B0604030504040204" pitchFamily="50" charset="-128"/>
                <a:ea typeface="Meiryo UI" panose="020B0604030504040204" pitchFamily="50" charset="-128"/>
                <a:cs typeface="メイリオ" panose="020B0604030504040204" pitchFamily="50" charset="-128"/>
              </a:rPr>
              <a:t>）</a:t>
            </a: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の</a:t>
            </a:r>
            <a:endParaRPr lang="en-US" altLang="ja-JP" sz="1200" dirty="0">
              <a:latin typeface="Meiryo UI" panose="020B0604030504040204" pitchFamily="50" charset="-128"/>
              <a:ea typeface="Meiryo UI" panose="020B0604030504040204" pitchFamily="50" charset="-128"/>
              <a:cs typeface="メイリオ" panose="020B0604030504040204" pitchFamily="50" charset="-128"/>
            </a:endParaRPr>
          </a:p>
          <a:p>
            <a:pPr algn="ct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申請可能期間</a:t>
            </a:r>
            <a:endParaRPr lang="en-US" altLang="ja-JP" sz="1200" dirty="0">
              <a:latin typeface="Meiryo UI" panose="020B0604030504040204" pitchFamily="50" charset="-128"/>
              <a:ea typeface="Meiryo UI"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995660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6456" y="89353"/>
            <a:ext cx="9505502" cy="461665"/>
          </a:xfrm>
        </p:spPr>
        <p:txBody>
          <a:bodyPr/>
          <a:lstStyle/>
          <a:p>
            <a:r>
              <a:rPr lang="ja-JP" altLang="en-US" sz="2400" dirty="0"/>
              <a:t>６</a:t>
            </a:r>
            <a:r>
              <a:rPr kumimoji="1" lang="ja-JP" altLang="en-US" sz="2400" dirty="0"/>
              <a:t>．お問い合わせ先</a:t>
            </a:r>
            <a:r>
              <a:rPr lang="ja-JP" altLang="en-US" sz="2400" dirty="0"/>
              <a:t>（趣旨・事業全般）</a:t>
            </a:r>
            <a:endParaRPr kumimoji="1" lang="ja-JP" altLang="en-US" sz="2400" dirty="0"/>
          </a:p>
        </p:txBody>
      </p:sp>
      <p:sp>
        <p:nvSpPr>
          <p:cNvPr id="3" name="スライド番号プレースホルダー 2"/>
          <p:cNvSpPr>
            <a:spLocks noGrp="1"/>
          </p:cNvSpPr>
          <p:nvPr>
            <p:ph type="sldNum" sz="quarter" idx="12"/>
          </p:nvPr>
        </p:nvSpPr>
        <p:spPr/>
        <p:txBody>
          <a:bodyPr/>
          <a:lstStyle/>
          <a:p>
            <a:fld id="{D9550142-B990-490A-A107-ED7302A7FD52}" type="slidenum">
              <a:rPr kumimoji="1" lang="ja-JP" altLang="en-US" smtClean="0"/>
              <a:t>11</a:t>
            </a:fld>
            <a:endParaRPr kumimoji="1" lang="ja-JP" altLang="en-US"/>
          </a:p>
        </p:txBody>
      </p:sp>
      <p:graphicFrame>
        <p:nvGraphicFramePr>
          <p:cNvPr id="6" name="表 5"/>
          <p:cNvGraphicFramePr>
            <a:graphicFrameLocks noGrp="1"/>
          </p:cNvGraphicFramePr>
          <p:nvPr>
            <p:extLst>
              <p:ext uri="{D42A27DB-BD31-4B8C-83A1-F6EECF244321}">
                <p14:modId xmlns:p14="http://schemas.microsoft.com/office/powerpoint/2010/main" val="2071588673"/>
              </p:ext>
            </p:extLst>
          </p:nvPr>
        </p:nvGraphicFramePr>
        <p:xfrm>
          <a:off x="344488" y="1124744"/>
          <a:ext cx="9001001" cy="3092160"/>
        </p:xfrm>
        <a:graphic>
          <a:graphicData uri="http://schemas.openxmlformats.org/drawingml/2006/table">
            <a:tbl>
              <a:tblPr firstRow="1" bandRow="1">
                <a:tableStyleId>{5C22544A-7EE6-4342-B048-85BDC9FD1C3A}</a:tableStyleId>
              </a:tblPr>
              <a:tblGrid>
                <a:gridCol w="1288055">
                  <a:extLst>
                    <a:ext uri="{9D8B030D-6E8A-4147-A177-3AD203B41FA5}">
                      <a16:colId xmlns="" xmlns:a16="http://schemas.microsoft.com/office/drawing/2014/main" val="20000"/>
                    </a:ext>
                  </a:extLst>
                </a:gridCol>
                <a:gridCol w="1288055">
                  <a:extLst>
                    <a:ext uri="{9D8B030D-6E8A-4147-A177-3AD203B41FA5}">
                      <a16:colId xmlns="" xmlns:a16="http://schemas.microsoft.com/office/drawing/2014/main" val="583861891"/>
                    </a:ext>
                  </a:extLst>
                </a:gridCol>
                <a:gridCol w="4547911">
                  <a:extLst>
                    <a:ext uri="{9D8B030D-6E8A-4147-A177-3AD203B41FA5}">
                      <a16:colId xmlns="" xmlns:a16="http://schemas.microsoft.com/office/drawing/2014/main" val="3892797487"/>
                    </a:ext>
                  </a:extLst>
                </a:gridCol>
                <a:gridCol w="938490">
                  <a:extLst>
                    <a:ext uri="{9D8B030D-6E8A-4147-A177-3AD203B41FA5}">
                      <a16:colId xmlns="" xmlns:a16="http://schemas.microsoft.com/office/drawing/2014/main" val="1682065891"/>
                    </a:ext>
                  </a:extLst>
                </a:gridCol>
                <a:gridCol w="938490">
                  <a:extLst>
                    <a:ext uri="{9D8B030D-6E8A-4147-A177-3AD203B41FA5}">
                      <a16:colId xmlns="" xmlns:a16="http://schemas.microsoft.com/office/drawing/2014/main" val="3131832720"/>
                    </a:ext>
                  </a:extLst>
                </a:gridCol>
              </a:tblGrid>
              <a:tr h="418019">
                <a:tc>
                  <a:txBody>
                    <a:bodyPr/>
                    <a:lstStyle/>
                    <a:p>
                      <a:pPr algn="ctr"/>
                      <a:r>
                        <a:rPr kumimoji="1" lang="ja-JP" altLang="en-US" sz="1050" dirty="0">
                          <a:solidFill>
                            <a:schemeClr val="tx1"/>
                          </a:solidFill>
                          <a:latin typeface="Meiryo UI" panose="020B0604030504040204" pitchFamily="50" charset="-128"/>
                          <a:ea typeface="Meiryo UI" panose="020B0604030504040204" pitchFamily="50" charset="-128"/>
                        </a:rPr>
                        <a:t>所管</a:t>
                      </a:r>
                    </a:p>
                  </a:txBody>
                  <a:tcPr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kumimoji="1" lang="ja-JP" altLang="en-US" sz="1050" dirty="0">
                          <a:solidFill>
                            <a:schemeClr val="tx1"/>
                          </a:solidFill>
                          <a:latin typeface="Meiryo UI" panose="020B0604030504040204" pitchFamily="50" charset="-128"/>
                          <a:ea typeface="Meiryo UI" panose="020B0604030504040204" pitchFamily="50" charset="-128"/>
                        </a:rPr>
                        <a:t>機関名</a:t>
                      </a:r>
                    </a:p>
                  </a:txBody>
                  <a:tcPr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kumimoji="1" lang="ja-JP" altLang="en-US" sz="1050" dirty="0">
                          <a:solidFill>
                            <a:schemeClr val="tx1"/>
                          </a:solidFill>
                          <a:latin typeface="Meiryo UI" panose="020B0604030504040204" pitchFamily="50" charset="-128"/>
                          <a:ea typeface="Meiryo UI" panose="020B0604030504040204" pitchFamily="50" charset="-128"/>
                        </a:rPr>
                        <a:t>連絡先</a:t>
                      </a:r>
                    </a:p>
                  </a:txBody>
                  <a:tcPr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kumimoji="1" lang="ja-JP" altLang="en-US" sz="1050" dirty="0">
                          <a:solidFill>
                            <a:schemeClr val="tx1"/>
                          </a:solidFill>
                          <a:latin typeface="Meiryo UI" panose="020B0604030504040204" pitchFamily="50" charset="-128"/>
                          <a:ea typeface="Meiryo UI" panose="020B0604030504040204" pitchFamily="50" charset="-128"/>
                        </a:rPr>
                        <a:t>本事業の</a:t>
                      </a:r>
                      <a:endParaRPr kumimoji="1" lang="en-US" altLang="ja-JP" sz="1050" dirty="0">
                        <a:solidFill>
                          <a:schemeClr val="tx1"/>
                        </a:solidFill>
                        <a:latin typeface="Meiryo UI" panose="020B0604030504040204" pitchFamily="50" charset="-128"/>
                        <a:ea typeface="Meiryo UI" panose="020B0604030504040204" pitchFamily="50" charset="-128"/>
                      </a:endParaRPr>
                    </a:p>
                    <a:p>
                      <a:pPr algn="ctr"/>
                      <a:r>
                        <a:rPr kumimoji="1" lang="ja-JP" altLang="en-US" sz="1050" dirty="0">
                          <a:solidFill>
                            <a:schemeClr val="tx1"/>
                          </a:solidFill>
                          <a:latin typeface="Meiryo UI" panose="020B0604030504040204" pitchFamily="50" charset="-128"/>
                          <a:ea typeface="Meiryo UI" panose="020B0604030504040204" pitchFamily="50" charset="-128"/>
                        </a:rPr>
                        <a:t>趣旨について</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kumimoji="1" lang="ja-JP" altLang="en-US" sz="1050" dirty="0">
                          <a:solidFill>
                            <a:schemeClr val="tx1"/>
                          </a:solidFill>
                          <a:latin typeface="Meiryo UI" panose="020B0604030504040204" pitchFamily="50" charset="-128"/>
                          <a:ea typeface="Meiryo UI" panose="020B0604030504040204" pitchFamily="50" charset="-128"/>
                        </a:rPr>
                        <a:t>その他事業</a:t>
                      </a:r>
                      <a:endParaRPr kumimoji="1" lang="en-US" altLang="ja-JP" sz="1050" dirty="0">
                        <a:solidFill>
                          <a:schemeClr val="tx1"/>
                        </a:solidFill>
                        <a:latin typeface="Meiryo UI" panose="020B0604030504040204" pitchFamily="50" charset="-128"/>
                        <a:ea typeface="Meiryo UI" panose="020B0604030504040204" pitchFamily="50" charset="-128"/>
                      </a:endParaRPr>
                    </a:p>
                    <a:p>
                      <a:pPr algn="ctr"/>
                      <a:r>
                        <a:rPr kumimoji="1" lang="ja-JP" altLang="en-US" sz="1050" dirty="0">
                          <a:solidFill>
                            <a:schemeClr val="tx1"/>
                          </a:solidFill>
                          <a:latin typeface="Meiryo UI" panose="020B0604030504040204" pitchFamily="50" charset="-128"/>
                          <a:ea typeface="Meiryo UI" panose="020B0604030504040204" pitchFamily="50" charset="-128"/>
                        </a:rPr>
                        <a:t>全般について</a:t>
                      </a:r>
                      <a:endParaRPr kumimoji="1" lang="en-US" altLang="ja-JP" sz="1050" dirty="0">
                        <a:solidFill>
                          <a:schemeClr val="tx1"/>
                        </a:solidFill>
                        <a:latin typeface="Meiryo UI" panose="020B0604030504040204" pitchFamily="50" charset="-128"/>
                        <a:ea typeface="Meiryo UI" panose="020B0604030504040204" pitchFamily="50" charset="-128"/>
                      </a:endParaRPr>
                    </a:p>
                    <a:p>
                      <a:pPr algn="ctr"/>
                      <a:r>
                        <a:rPr kumimoji="1" lang="ja-JP" altLang="en-US" sz="1050" dirty="0">
                          <a:solidFill>
                            <a:schemeClr val="tx1"/>
                          </a:solidFill>
                          <a:latin typeface="Meiryo UI" panose="020B0604030504040204" pitchFamily="50" charset="-128"/>
                          <a:ea typeface="Meiryo UI" panose="020B0604030504040204" pitchFamily="50" charset="-128"/>
                        </a:rPr>
                        <a:t>（記載方法等）</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2445758188"/>
                  </a:ext>
                </a:extLst>
              </a:tr>
              <a:tr h="489695">
                <a:tc>
                  <a:txBody>
                    <a:bodyPr/>
                    <a:lstStyle/>
                    <a:p>
                      <a:pPr algn="ctr"/>
                      <a:endParaRPr kumimoji="1" lang="ja-JP" altLang="en-US" sz="1000" dirty="0">
                        <a:solidFill>
                          <a:schemeClr val="tx1"/>
                        </a:solidFill>
                        <a:latin typeface="Meiryo UI" panose="020B0604030504040204" pitchFamily="50" charset="-128"/>
                        <a:ea typeface="Meiryo UI" panose="020B0604030504040204" pitchFamily="50" charset="-128"/>
                      </a:endParaRPr>
                    </a:p>
                  </a:txBody>
                  <a:tcPr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経済産業省</a:t>
                      </a:r>
                    </a:p>
                  </a:txBody>
                  <a:tcPr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dirty="0">
                          <a:solidFill>
                            <a:schemeClr val="tx1"/>
                          </a:solidFill>
                          <a:latin typeface="Meiryo UI" panose="020B0604030504040204" pitchFamily="50" charset="-128"/>
                          <a:ea typeface="Meiryo UI" panose="020B0604030504040204" pitchFamily="50" charset="-128"/>
                        </a:rPr>
                        <a:t>〒</a:t>
                      </a:r>
                      <a:r>
                        <a:rPr kumimoji="1" lang="en-US" altLang="ja-JP" sz="1000" dirty="0">
                          <a:solidFill>
                            <a:schemeClr val="tx1"/>
                          </a:solidFill>
                          <a:latin typeface="Meiryo UI" panose="020B0604030504040204" pitchFamily="50" charset="-128"/>
                          <a:ea typeface="Meiryo UI" panose="020B0604030504040204" pitchFamily="50" charset="-128"/>
                        </a:rPr>
                        <a:t>100-8901</a:t>
                      </a:r>
                      <a:r>
                        <a:rPr kumimoji="1" lang="ja-JP" altLang="en-US" sz="1000" dirty="0">
                          <a:solidFill>
                            <a:schemeClr val="tx1"/>
                          </a:solidFill>
                          <a:latin typeface="Meiryo UI" panose="020B0604030504040204" pitchFamily="50" charset="-128"/>
                          <a:ea typeface="Meiryo UI" panose="020B0604030504040204" pitchFamily="50" charset="-128"/>
                        </a:rPr>
                        <a:t>　東京都千代田区霞が関</a:t>
                      </a:r>
                      <a:r>
                        <a:rPr kumimoji="1" lang="en-US" altLang="ja-JP" sz="1000" dirty="0">
                          <a:solidFill>
                            <a:schemeClr val="tx1"/>
                          </a:solidFill>
                          <a:latin typeface="Meiryo UI" panose="020B0604030504040204" pitchFamily="50" charset="-128"/>
                          <a:ea typeface="Meiryo UI" panose="020B0604030504040204" pitchFamily="50" charset="-128"/>
                        </a:rPr>
                        <a:t>1-3-1</a:t>
                      </a:r>
                      <a:endParaRPr kumimoji="1" lang="ja-JP" altLang="en-US" sz="1000" dirty="0">
                        <a:solidFill>
                          <a:schemeClr val="tx1"/>
                        </a:solidFill>
                        <a:latin typeface="Meiryo UI" panose="020B0604030504040204" pitchFamily="50" charset="-128"/>
                        <a:ea typeface="Meiryo UI" panose="020B0604030504040204" pitchFamily="50" charset="-128"/>
                      </a:endParaRPr>
                    </a:p>
                    <a:p>
                      <a:pPr algn="l"/>
                      <a:r>
                        <a:rPr kumimoji="1" lang="ja-JP" altLang="en-US" sz="1000" dirty="0">
                          <a:solidFill>
                            <a:schemeClr val="tx1"/>
                          </a:solidFill>
                          <a:latin typeface="Meiryo UI" panose="020B0604030504040204" pitchFamily="50" charset="-128"/>
                          <a:ea typeface="Meiryo UI" panose="020B0604030504040204" pitchFamily="50" charset="-128"/>
                        </a:rPr>
                        <a:t>経済産業政策局　地域経済産業グループ　地域産業基盤整備課</a:t>
                      </a:r>
                    </a:p>
                    <a:p>
                      <a:pPr algn="l"/>
                      <a:r>
                        <a:rPr kumimoji="1" lang="en-US" altLang="ja-JP" sz="1000" dirty="0">
                          <a:solidFill>
                            <a:schemeClr val="tx1"/>
                          </a:solidFill>
                          <a:latin typeface="Meiryo UI" panose="020B0604030504040204" pitchFamily="50" charset="-128"/>
                          <a:ea typeface="Meiryo UI" panose="020B0604030504040204" pitchFamily="50" charset="-128"/>
                        </a:rPr>
                        <a:t>TEL:03-3501-1677</a:t>
                      </a:r>
                      <a:r>
                        <a:rPr kumimoji="1" lang="ja-JP" altLang="en-US" sz="1000" dirty="0">
                          <a:solidFill>
                            <a:schemeClr val="tx1"/>
                          </a:solidFill>
                          <a:latin typeface="Meiryo UI" panose="020B0604030504040204" pitchFamily="50" charset="-128"/>
                          <a:ea typeface="Meiryo UI" panose="020B0604030504040204" pitchFamily="50" charset="-128"/>
                        </a:rPr>
                        <a:t>　</a:t>
                      </a:r>
                      <a:r>
                        <a:rPr kumimoji="1" lang="en-US" altLang="ja-JP" sz="1000" dirty="0">
                          <a:solidFill>
                            <a:schemeClr val="tx1"/>
                          </a:solidFill>
                          <a:latin typeface="Meiryo UI" panose="020B0604030504040204" pitchFamily="50" charset="-128"/>
                          <a:ea typeface="Meiryo UI" panose="020B0604030504040204" pitchFamily="50" charset="-128"/>
                        </a:rPr>
                        <a:t>FAX</a:t>
                      </a:r>
                      <a:r>
                        <a:rPr kumimoji="1" lang="ja-JP" altLang="en-US" sz="1000" dirty="0">
                          <a:solidFill>
                            <a:schemeClr val="tx1"/>
                          </a:solidFill>
                          <a:latin typeface="Meiryo UI" panose="020B0604030504040204" pitchFamily="50" charset="-128"/>
                          <a:ea typeface="Meiryo UI" panose="020B0604030504040204" pitchFamily="50" charset="-128"/>
                        </a:rPr>
                        <a:t>：</a:t>
                      </a:r>
                      <a:r>
                        <a:rPr kumimoji="1" lang="en-US" altLang="ja-JP" sz="1000" dirty="0">
                          <a:solidFill>
                            <a:schemeClr val="tx1"/>
                          </a:solidFill>
                          <a:latin typeface="Meiryo UI" panose="020B0604030504040204" pitchFamily="50" charset="-128"/>
                          <a:ea typeface="Meiryo UI" panose="020B0604030504040204" pitchFamily="50" charset="-128"/>
                        </a:rPr>
                        <a:t>03-3501-6270</a:t>
                      </a:r>
                    </a:p>
                    <a:p>
                      <a:pPr algn="l"/>
                      <a:endParaRPr kumimoji="1" lang="ja-JP" altLang="en-US" sz="1000" dirty="0">
                        <a:solidFill>
                          <a:schemeClr val="tx1"/>
                        </a:solidFill>
                        <a:latin typeface="Meiryo UI" panose="020B0604030504040204" pitchFamily="50" charset="-128"/>
                        <a:ea typeface="Meiryo UI" panose="020B0604030504040204" pitchFamily="50" charset="-128"/>
                      </a:endParaRPr>
                    </a:p>
                  </a:txBody>
                  <a:tcPr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ctr"/>
                      <a:r>
                        <a:rPr kumimoji="1" lang="ja-JP" altLang="en-US" sz="2000" b="0" dirty="0">
                          <a:solidFill>
                            <a:schemeClr val="tx1"/>
                          </a:solidFill>
                          <a:latin typeface="Meiryo UI" panose="020B0604030504040204" pitchFamily="50" charset="-128"/>
                          <a:ea typeface="Meiryo UI" panose="020B0604030504040204" pitchFamily="50" charset="-128"/>
                        </a:rPr>
                        <a:t>〇</a:t>
                      </a:r>
                    </a:p>
                  </a:txBody>
                  <a:tcPr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ctr"/>
                      <a:endParaRPr kumimoji="1" lang="ja-JP" altLang="en-US" sz="2000" b="0" dirty="0">
                        <a:solidFill>
                          <a:schemeClr val="tx1"/>
                        </a:solidFill>
                        <a:latin typeface="Meiryo UI" panose="020B0604030504040204" pitchFamily="50" charset="-128"/>
                        <a:ea typeface="Meiryo UI" panose="020B0604030504040204" pitchFamily="50" charset="-128"/>
                      </a:endParaRPr>
                    </a:p>
                  </a:txBody>
                  <a:tcPr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3668167242"/>
                  </a:ext>
                </a:extLst>
              </a:tr>
              <a:tr h="600488">
                <a:tc>
                  <a:txBody>
                    <a:bodyPr/>
                    <a:lstStyle/>
                    <a:p>
                      <a:pPr algn="ctr"/>
                      <a:endParaRPr kumimoji="1" lang="ja-JP" altLang="en-US" sz="1050" dirty="0">
                        <a:solidFill>
                          <a:schemeClr val="tx1"/>
                        </a:solidFill>
                        <a:latin typeface="Meiryo UI" panose="020B0604030504040204" pitchFamily="50" charset="-128"/>
                        <a:ea typeface="Meiryo UI" panose="020B0604030504040204" pitchFamily="50" charset="-128"/>
                      </a:endParaRPr>
                    </a:p>
                  </a:txBody>
                  <a:tcPr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ct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一社</a:t>
                      </a: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環境パートナーシップ会議</a:t>
                      </a:r>
                    </a:p>
                  </a:txBody>
                  <a:tcPr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50" dirty="0">
                          <a:solidFill>
                            <a:schemeClr val="tx1"/>
                          </a:solidFill>
                          <a:latin typeface="Meiryo UI" panose="020B0604030504040204" pitchFamily="50" charset="-128"/>
                          <a:ea typeface="Meiryo UI" panose="020B0604030504040204" pitchFamily="50" charset="-128"/>
                        </a:rPr>
                        <a:t>〒</a:t>
                      </a:r>
                      <a:r>
                        <a:rPr kumimoji="1" lang="en-US" altLang="ja-JP" sz="1050" dirty="0">
                          <a:solidFill>
                            <a:schemeClr val="tx1"/>
                          </a:solidFill>
                          <a:latin typeface="Meiryo UI" panose="020B0604030504040204" pitchFamily="50" charset="-128"/>
                          <a:ea typeface="Meiryo UI" panose="020B0604030504040204" pitchFamily="50" charset="-128"/>
                        </a:rPr>
                        <a:t>150-0001</a:t>
                      </a:r>
                    </a:p>
                    <a:p>
                      <a:pPr algn="l"/>
                      <a:r>
                        <a:rPr kumimoji="1" lang="ja-JP" altLang="en-US" sz="1050" dirty="0">
                          <a:solidFill>
                            <a:schemeClr val="tx1"/>
                          </a:solidFill>
                          <a:latin typeface="Meiryo UI" panose="020B0604030504040204" pitchFamily="50" charset="-128"/>
                          <a:ea typeface="Meiryo UI" panose="020B0604030504040204" pitchFamily="50" charset="-128"/>
                        </a:rPr>
                        <a:t>東京都渋谷区神宮前</a:t>
                      </a:r>
                      <a:r>
                        <a:rPr kumimoji="1" lang="en-US" altLang="ja-JP" sz="1050" dirty="0">
                          <a:solidFill>
                            <a:schemeClr val="tx1"/>
                          </a:solidFill>
                          <a:latin typeface="Meiryo UI" panose="020B0604030504040204" pitchFamily="50" charset="-128"/>
                          <a:ea typeface="Meiryo UI" panose="020B0604030504040204" pitchFamily="50" charset="-128"/>
                        </a:rPr>
                        <a:t>5-53-67</a:t>
                      </a:r>
                      <a:r>
                        <a:rPr kumimoji="1" lang="ja-JP" altLang="en-US" sz="1050" dirty="0">
                          <a:solidFill>
                            <a:schemeClr val="tx1"/>
                          </a:solidFill>
                          <a:latin typeface="Meiryo UI" panose="020B0604030504040204" pitchFamily="50" charset="-128"/>
                          <a:ea typeface="Meiryo UI" panose="020B0604030504040204" pitchFamily="50" charset="-128"/>
                        </a:rPr>
                        <a:t>　コスモス青山　 </a:t>
                      </a:r>
                      <a:r>
                        <a:rPr kumimoji="1" lang="en-US" altLang="ja-JP" sz="1050" dirty="0">
                          <a:solidFill>
                            <a:schemeClr val="tx1"/>
                          </a:solidFill>
                          <a:latin typeface="Meiryo UI" panose="020B0604030504040204" pitchFamily="50" charset="-128"/>
                          <a:ea typeface="Meiryo UI" panose="020B0604030504040204" pitchFamily="50" charset="-128"/>
                        </a:rPr>
                        <a:t>B1F</a:t>
                      </a:r>
                      <a:endParaRPr kumimoji="1" lang="ja-JP" altLang="en-US" sz="1050" dirty="0">
                        <a:solidFill>
                          <a:schemeClr val="tx1"/>
                        </a:solidFill>
                        <a:latin typeface="Meiryo UI" panose="020B0604030504040204" pitchFamily="50" charset="-128"/>
                        <a:ea typeface="Meiryo UI" panose="020B0604030504040204" pitchFamily="50" charset="-128"/>
                      </a:endParaRPr>
                    </a:p>
                    <a:p>
                      <a:pPr algn="l"/>
                      <a:r>
                        <a:rPr kumimoji="1" lang="en-US" altLang="ja-JP" sz="1050" dirty="0">
                          <a:solidFill>
                            <a:schemeClr val="tx1"/>
                          </a:solidFill>
                          <a:latin typeface="Meiryo UI" panose="020B0604030504040204" pitchFamily="50" charset="-128"/>
                          <a:ea typeface="Meiryo UI" panose="020B0604030504040204" pitchFamily="50" charset="-128"/>
                        </a:rPr>
                        <a:t>TEL</a:t>
                      </a:r>
                      <a:r>
                        <a:rPr kumimoji="1" lang="ja-JP" altLang="en-US" sz="1050" dirty="0">
                          <a:solidFill>
                            <a:schemeClr val="tx1"/>
                          </a:solidFill>
                          <a:latin typeface="Meiryo UI" panose="020B0604030504040204" pitchFamily="50" charset="-128"/>
                          <a:ea typeface="Meiryo UI" panose="020B0604030504040204" pitchFamily="50" charset="-128"/>
                        </a:rPr>
                        <a:t>：</a:t>
                      </a:r>
                      <a:r>
                        <a:rPr kumimoji="1" lang="en-US" altLang="ja-JP" sz="1050" dirty="0">
                          <a:solidFill>
                            <a:schemeClr val="tx1"/>
                          </a:solidFill>
                          <a:latin typeface="Meiryo UI" panose="020B0604030504040204" pitchFamily="50" charset="-128"/>
                          <a:ea typeface="Meiryo UI" panose="020B0604030504040204" pitchFamily="50" charset="-128"/>
                        </a:rPr>
                        <a:t>03-5468-6752 FAX</a:t>
                      </a:r>
                      <a:r>
                        <a:rPr kumimoji="1" lang="ja-JP" altLang="en-US" sz="1050" dirty="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03-5468-6756</a:t>
                      </a:r>
                      <a:endParaRPr kumimoji="1" lang="en-US" altLang="ja-JP" sz="1050" dirty="0">
                        <a:solidFill>
                          <a:schemeClr val="tx1"/>
                        </a:solidFill>
                        <a:latin typeface="Meiryo UI" panose="020B0604030504040204" pitchFamily="50" charset="-128"/>
                        <a:ea typeface="Meiryo UI" panose="020B0604030504040204" pitchFamily="50" charset="-128"/>
                      </a:endParaRPr>
                    </a:p>
                    <a:p>
                      <a:pPr algn="l"/>
                      <a:endParaRPr kumimoji="1" lang="ja-JP" altLang="en-US" sz="1050" dirty="0">
                        <a:solidFill>
                          <a:schemeClr val="tx1"/>
                        </a:solidFill>
                        <a:latin typeface="Meiryo UI" panose="020B0604030504040204" pitchFamily="50" charset="-128"/>
                        <a:ea typeface="Meiryo UI" panose="020B0604030504040204" pitchFamily="50" charset="-128"/>
                      </a:endParaRPr>
                    </a:p>
                  </a:txBody>
                  <a:tcPr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b="0" dirty="0">
                          <a:solidFill>
                            <a:schemeClr val="tx1"/>
                          </a:solidFill>
                          <a:latin typeface="Meiryo UI" panose="020B0604030504040204" pitchFamily="50" charset="-128"/>
                          <a:ea typeface="Meiryo UI" panose="020B0604030504040204" pitchFamily="50" charset="-128"/>
                        </a:rPr>
                        <a:t>〇</a:t>
                      </a:r>
                    </a:p>
                  </a:txBody>
                  <a:tcPr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ctr"/>
                      <a:endParaRPr kumimoji="1" lang="ja-JP" altLang="en-US" sz="2000" b="0" dirty="0">
                        <a:solidFill>
                          <a:schemeClr val="tx1"/>
                        </a:solidFill>
                        <a:latin typeface="Meiryo UI" panose="020B0604030504040204" pitchFamily="50" charset="-128"/>
                        <a:ea typeface="Meiryo UI" panose="020B0604030504040204" pitchFamily="50" charset="-128"/>
                      </a:endParaRPr>
                    </a:p>
                  </a:txBody>
                  <a:tcPr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0002"/>
                  </a:ext>
                </a:extLst>
              </a:tr>
              <a:tr h="600488">
                <a:tc>
                  <a:txBody>
                    <a:bodyPr/>
                    <a:lstStyle/>
                    <a:p>
                      <a:pPr algn="ctr"/>
                      <a:endParaRPr kumimoji="1" lang="ja-JP" altLang="en-US" sz="1000" dirty="0">
                        <a:solidFill>
                          <a:schemeClr val="tx1"/>
                        </a:solidFill>
                        <a:latin typeface="Meiryo UI" panose="020B0604030504040204" pitchFamily="50" charset="-128"/>
                        <a:ea typeface="Meiryo UI" panose="020B0604030504040204" pitchFamily="50" charset="-128"/>
                      </a:endParaRPr>
                    </a:p>
                  </a:txBody>
                  <a:tcPr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みずほ情報総研</a:t>
                      </a:r>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株</a:t>
                      </a:r>
                      <a:r>
                        <a:rPr kumimoji="1" lang="en-US" altLang="ja-JP" sz="1000" dirty="0">
                          <a:solidFill>
                            <a:schemeClr val="tx1"/>
                          </a:solidFill>
                          <a:latin typeface="Meiryo UI" panose="020B0604030504040204" pitchFamily="50" charset="-128"/>
                          <a:ea typeface="Meiryo UI" panose="020B0604030504040204" pitchFamily="50" charset="-128"/>
                        </a:rPr>
                        <a:t>)</a:t>
                      </a:r>
                      <a:endParaRPr kumimoji="1" lang="ja-JP" altLang="en-US" sz="1000" dirty="0">
                        <a:solidFill>
                          <a:schemeClr val="tx1"/>
                        </a:solidFill>
                        <a:latin typeface="Meiryo UI" panose="020B0604030504040204" pitchFamily="50" charset="-128"/>
                        <a:ea typeface="Meiryo UI" panose="020B0604030504040204" pitchFamily="50" charset="-128"/>
                      </a:endParaRPr>
                    </a:p>
                  </a:txBody>
                  <a:tcPr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dirty="0">
                          <a:solidFill>
                            <a:schemeClr val="tx1"/>
                          </a:solidFill>
                          <a:latin typeface="Meiryo UI" panose="020B0604030504040204" pitchFamily="50" charset="-128"/>
                          <a:ea typeface="Meiryo UI" panose="020B0604030504040204" pitchFamily="50" charset="-128"/>
                        </a:rPr>
                        <a:t>〒</a:t>
                      </a:r>
                      <a:r>
                        <a:rPr kumimoji="1" lang="en-US" altLang="ja-JP" sz="1000" dirty="0">
                          <a:solidFill>
                            <a:schemeClr val="tx1"/>
                          </a:solidFill>
                          <a:latin typeface="Meiryo UI" panose="020B0604030504040204" pitchFamily="50" charset="-128"/>
                          <a:ea typeface="Meiryo UI" panose="020B0604030504040204" pitchFamily="50" charset="-128"/>
                        </a:rPr>
                        <a:t>103-0027</a:t>
                      </a:r>
                      <a:r>
                        <a:rPr kumimoji="1" lang="ja-JP" altLang="en-US" sz="1000" dirty="0">
                          <a:solidFill>
                            <a:schemeClr val="tx1"/>
                          </a:solidFill>
                          <a:latin typeface="Meiryo UI" panose="020B0604030504040204" pitchFamily="50" charset="-128"/>
                          <a:ea typeface="Meiryo UI" panose="020B0604030504040204" pitchFamily="50" charset="-128"/>
                        </a:rPr>
                        <a:t>　東京都中央区日本橋</a:t>
                      </a:r>
                      <a:r>
                        <a:rPr kumimoji="1" lang="en-US" altLang="ja-JP" sz="1000" dirty="0">
                          <a:solidFill>
                            <a:schemeClr val="tx1"/>
                          </a:solidFill>
                          <a:latin typeface="Meiryo UI" panose="020B0604030504040204" pitchFamily="50" charset="-128"/>
                          <a:ea typeface="Meiryo UI" panose="020B0604030504040204" pitchFamily="50" charset="-128"/>
                        </a:rPr>
                        <a:t>3-13-5 </a:t>
                      </a:r>
                      <a:r>
                        <a:rPr kumimoji="1" lang="ja-JP" altLang="en-US" sz="1000" dirty="0">
                          <a:solidFill>
                            <a:schemeClr val="tx1"/>
                          </a:solidFill>
                          <a:latin typeface="Meiryo UI" panose="020B0604030504040204" pitchFamily="50" charset="-128"/>
                          <a:ea typeface="Meiryo UI" panose="020B0604030504040204" pitchFamily="50" charset="-128"/>
                        </a:rPr>
                        <a:t>ＫＤＸ日本橋</a:t>
                      </a:r>
                      <a:r>
                        <a:rPr kumimoji="1" lang="en-US" altLang="ja-JP" sz="1000" dirty="0">
                          <a:solidFill>
                            <a:schemeClr val="tx1"/>
                          </a:solidFill>
                          <a:latin typeface="Meiryo UI" panose="020B0604030504040204" pitchFamily="50" charset="-128"/>
                          <a:ea typeface="Meiryo UI" panose="020B0604030504040204" pitchFamily="50" charset="-128"/>
                        </a:rPr>
                        <a:t>313</a:t>
                      </a:r>
                      <a:r>
                        <a:rPr kumimoji="1" lang="ja-JP" altLang="en-US" sz="1000" dirty="0">
                          <a:solidFill>
                            <a:schemeClr val="tx1"/>
                          </a:solidFill>
                          <a:latin typeface="Meiryo UI" panose="020B0604030504040204" pitchFamily="50" charset="-128"/>
                          <a:ea typeface="Meiryo UI" panose="020B0604030504040204" pitchFamily="50" charset="-128"/>
                        </a:rPr>
                        <a:t>ビル</a:t>
                      </a:r>
                      <a:r>
                        <a:rPr kumimoji="1" lang="en-US" altLang="ja-JP" sz="1000" dirty="0">
                          <a:solidFill>
                            <a:schemeClr val="tx1"/>
                          </a:solidFill>
                          <a:latin typeface="Meiryo UI" panose="020B0604030504040204" pitchFamily="50" charset="-128"/>
                          <a:ea typeface="Meiryo UI" panose="020B0604030504040204" pitchFamily="50" charset="-128"/>
                        </a:rPr>
                        <a:t>5</a:t>
                      </a:r>
                      <a:r>
                        <a:rPr kumimoji="1" lang="ja-JP" altLang="en-US" sz="1000" dirty="0">
                          <a:solidFill>
                            <a:schemeClr val="tx1"/>
                          </a:solidFill>
                          <a:latin typeface="Meiryo UI" panose="020B0604030504040204" pitchFamily="50" charset="-128"/>
                          <a:ea typeface="Meiryo UI" panose="020B0604030504040204" pitchFamily="50" charset="-128"/>
                        </a:rPr>
                        <a:t>階　みずほ情報総研</a:t>
                      </a:r>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株</a:t>
                      </a:r>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　社会政策コンサルティング部　</a:t>
                      </a:r>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「サプライチェーン対策のための国内投資促進事業事務局」担当</a:t>
                      </a:r>
                      <a:r>
                        <a:rPr kumimoji="1" lang="en-US" altLang="ja-JP" sz="1000" dirty="0">
                          <a:solidFill>
                            <a:schemeClr val="tx1"/>
                          </a:solidFill>
                          <a:latin typeface="Meiryo UI" panose="020B0604030504040204" pitchFamily="50" charset="-128"/>
                          <a:ea typeface="Meiryo UI" panose="020B0604030504040204" pitchFamily="50" charset="-128"/>
                        </a:rPr>
                        <a:t>)</a:t>
                      </a:r>
                      <a:endParaRPr kumimoji="1" lang="ja-JP" altLang="en-US" sz="1000" dirty="0">
                        <a:solidFill>
                          <a:schemeClr val="tx1"/>
                        </a:solidFill>
                        <a:latin typeface="Meiryo UI" panose="020B0604030504040204" pitchFamily="50" charset="-128"/>
                        <a:ea typeface="Meiryo UI" panose="020B0604030504040204" pitchFamily="50" charset="-128"/>
                      </a:endParaRPr>
                    </a:p>
                    <a:p>
                      <a:pPr algn="l"/>
                      <a:r>
                        <a:rPr kumimoji="1" lang="en-US" altLang="ja-JP" sz="1000" dirty="0">
                          <a:solidFill>
                            <a:schemeClr val="tx1"/>
                          </a:solidFill>
                          <a:latin typeface="Meiryo UI" panose="020B0604030504040204" pitchFamily="50" charset="-128"/>
                          <a:ea typeface="Meiryo UI" panose="020B0604030504040204" pitchFamily="50" charset="-128"/>
                        </a:rPr>
                        <a:t>TEL</a:t>
                      </a:r>
                      <a:r>
                        <a:rPr kumimoji="1" lang="ja-JP" altLang="en-US" sz="1000" dirty="0">
                          <a:solidFill>
                            <a:schemeClr val="tx1"/>
                          </a:solidFill>
                          <a:latin typeface="Meiryo UI" panose="020B0604030504040204" pitchFamily="50" charset="-128"/>
                          <a:ea typeface="Meiryo UI" panose="020B0604030504040204" pitchFamily="50" charset="-128"/>
                        </a:rPr>
                        <a:t>：</a:t>
                      </a:r>
                      <a:r>
                        <a:rPr kumimoji="1" lang="en-US" altLang="ja-JP" sz="1000" dirty="0">
                          <a:solidFill>
                            <a:schemeClr val="tx1"/>
                          </a:solidFill>
                          <a:latin typeface="Meiryo UI" panose="020B0604030504040204" pitchFamily="50" charset="-128"/>
                          <a:ea typeface="Meiryo UI" panose="020B0604030504040204" pitchFamily="50" charset="-128"/>
                        </a:rPr>
                        <a:t>03-6825-5476</a:t>
                      </a:r>
                      <a:r>
                        <a:rPr kumimoji="1" lang="ja-JP" altLang="en-US" sz="1000" dirty="0">
                          <a:solidFill>
                            <a:schemeClr val="tx1"/>
                          </a:solidFill>
                          <a:latin typeface="Meiryo UI" panose="020B0604030504040204" pitchFamily="50" charset="-128"/>
                          <a:ea typeface="Meiryo UI" panose="020B0604030504040204" pitchFamily="50" charset="-128"/>
                        </a:rPr>
                        <a:t>　</a:t>
                      </a:r>
                      <a:r>
                        <a:rPr kumimoji="1" lang="en-US" altLang="ja-JP" sz="1000" dirty="0">
                          <a:solidFill>
                            <a:schemeClr val="tx1"/>
                          </a:solidFill>
                          <a:latin typeface="Meiryo UI" panose="020B0604030504040204" pitchFamily="50" charset="-128"/>
                          <a:ea typeface="Meiryo UI" panose="020B0604030504040204" pitchFamily="50" charset="-128"/>
                        </a:rPr>
                        <a:t>FAX</a:t>
                      </a:r>
                      <a:r>
                        <a:rPr kumimoji="1" lang="ja-JP" altLang="en-US" sz="1000" dirty="0">
                          <a:solidFill>
                            <a:schemeClr val="tx1"/>
                          </a:solidFill>
                          <a:latin typeface="Meiryo UI" panose="020B0604030504040204" pitchFamily="50" charset="-128"/>
                          <a:ea typeface="Meiryo UI" panose="020B0604030504040204" pitchFamily="50" charset="-128"/>
                        </a:rPr>
                        <a:t>：</a:t>
                      </a:r>
                      <a:r>
                        <a:rPr kumimoji="1" lang="en-US" altLang="ja-JP" sz="1000" dirty="0">
                          <a:solidFill>
                            <a:schemeClr val="tx1"/>
                          </a:solidFill>
                          <a:latin typeface="Meiryo UI" panose="020B0604030504040204" pitchFamily="50" charset="-128"/>
                          <a:ea typeface="Meiryo UI" panose="020B0604030504040204" pitchFamily="50" charset="-128"/>
                        </a:rPr>
                        <a:t>03-6826-5060</a:t>
                      </a:r>
                    </a:p>
                    <a:p>
                      <a:pPr algn="l"/>
                      <a:r>
                        <a:rPr kumimoji="1" lang="de-DE" altLang="ja-JP" sz="1000" kern="1200" dirty="0">
                          <a:solidFill>
                            <a:schemeClr val="tx1"/>
                          </a:solidFill>
                          <a:latin typeface="Meiryo UI" panose="020B0604030504040204" pitchFamily="50" charset="-128"/>
                          <a:ea typeface="Meiryo UI" panose="020B0604030504040204" pitchFamily="50" charset="-128"/>
                          <a:cs typeface="+mn-cs"/>
                        </a:rPr>
                        <a:t>MAIL：</a:t>
                      </a:r>
                      <a:r>
                        <a:rPr kumimoji="1" lang="en-US" altLang="ja-JP" sz="1000" dirty="0">
                          <a:solidFill>
                            <a:schemeClr val="tx1"/>
                          </a:solidFill>
                          <a:latin typeface="Meiryo UI" panose="020B0604030504040204" pitchFamily="50" charset="-128"/>
                          <a:ea typeface="Meiryo UI" panose="020B0604030504040204" pitchFamily="50" charset="-128"/>
                        </a:rPr>
                        <a:t>kokunaitoushi@mizuho-ir.co.jp</a:t>
                      </a:r>
                    </a:p>
                    <a:p>
                      <a:pPr algn="l"/>
                      <a:endParaRPr kumimoji="1" lang="en-US" altLang="ja-JP" sz="1000" dirty="0">
                        <a:solidFill>
                          <a:schemeClr val="tx1"/>
                        </a:solidFill>
                        <a:latin typeface="Meiryo UI" panose="020B0604030504040204" pitchFamily="50" charset="-128"/>
                        <a:ea typeface="Meiryo UI" panose="020B0604030504040204" pitchFamily="50" charset="-128"/>
                      </a:endParaRPr>
                    </a:p>
                  </a:txBody>
                  <a:tcPr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endParaRPr kumimoji="1" lang="ja-JP" altLang="en-US" sz="2000" b="0" dirty="0">
                        <a:solidFill>
                          <a:schemeClr val="tx1"/>
                        </a:solidFill>
                        <a:latin typeface="Meiryo UI" panose="020B0604030504040204" pitchFamily="50" charset="-128"/>
                        <a:ea typeface="Meiryo UI" panose="020B0604030504040204" pitchFamily="50" charset="-128"/>
                      </a:endParaRPr>
                    </a:p>
                  </a:txBody>
                  <a:tcPr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kumimoji="1" lang="ja-JP" altLang="en-US" sz="2000" b="0" dirty="0">
                          <a:solidFill>
                            <a:schemeClr val="tx1"/>
                          </a:solidFill>
                          <a:latin typeface="Meiryo UI" panose="020B0604030504040204" pitchFamily="50" charset="-128"/>
                          <a:ea typeface="Meiryo UI" panose="020B0604030504040204" pitchFamily="50" charset="-128"/>
                        </a:rPr>
                        <a:t>〇</a:t>
                      </a:r>
                    </a:p>
                  </a:txBody>
                  <a:tcPr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523200306"/>
                  </a:ext>
                </a:extLst>
              </a:tr>
            </a:tbl>
          </a:graphicData>
        </a:graphic>
      </p:graphicFrame>
      <p:sp>
        <p:nvSpPr>
          <p:cNvPr id="12" name="山形 11"/>
          <p:cNvSpPr/>
          <p:nvPr/>
        </p:nvSpPr>
        <p:spPr bwMode="auto">
          <a:xfrm>
            <a:off x="8625404" y="382581"/>
            <a:ext cx="1224136" cy="264150"/>
          </a:xfrm>
          <a:prstGeom prst="chevron">
            <a:avLst/>
          </a:prstGeom>
          <a:solidFill>
            <a:srgbClr val="99D6EC"/>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６．お問い合わせ先</a:t>
            </a:r>
          </a:p>
        </p:txBody>
      </p:sp>
      <p:sp>
        <p:nvSpPr>
          <p:cNvPr id="13" name="山形 12"/>
          <p:cNvSpPr/>
          <p:nvPr/>
        </p:nvSpPr>
        <p:spPr bwMode="auto">
          <a:xfrm>
            <a:off x="7510277" y="382581"/>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５．事前着手の承認</a:t>
            </a:r>
          </a:p>
        </p:txBody>
      </p:sp>
      <p:sp>
        <p:nvSpPr>
          <p:cNvPr id="14" name="山形 13"/>
          <p:cNvSpPr/>
          <p:nvPr/>
        </p:nvSpPr>
        <p:spPr bwMode="auto">
          <a:xfrm>
            <a:off x="6393160" y="383244"/>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４．スケジュール</a:t>
            </a:r>
          </a:p>
        </p:txBody>
      </p:sp>
      <p:sp>
        <p:nvSpPr>
          <p:cNvPr id="15" name="山形 14"/>
          <p:cNvSpPr/>
          <p:nvPr/>
        </p:nvSpPr>
        <p:spPr bwMode="auto">
          <a:xfrm>
            <a:off x="7500049" y="101693"/>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３．採択の審査</a:t>
            </a:r>
          </a:p>
        </p:txBody>
      </p:sp>
      <p:sp>
        <p:nvSpPr>
          <p:cNvPr id="16" name="山形 15"/>
          <p:cNvSpPr/>
          <p:nvPr/>
        </p:nvSpPr>
        <p:spPr bwMode="auto">
          <a:xfrm>
            <a:off x="6384742" y="101693"/>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２．補助要件</a:t>
            </a:r>
          </a:p>
        </p:txBody>
      </p:sp>
      <p:sp>
        <p:nvSpPr>
          <p:cNvPr id="17" name="ホームベース 16"/>
          <p:cNvSpPr/>
          <p:nvPr/>
        </p:nvSpPr>
        <p:spPr bwMode="auto">
          <a:xfrm>
            <a:off x="5269607" y="102522"/>
            <a:ext cx="1223689" cy="264150"/>
          </a:xfrm>
          <a:prstGeom prst="homePlate">
            <a:avLst/>
          </a:prstGeom>
          <a:solidFill>
            <a:schemeClr val="accent5">
              <a:lumMod val="20000"/>
              <a:lumOff val="80000"/>
            </a:schemeClr>
          </a:solidFill>
          <a:ln w="9525">
            <a:solidFill>
              <a:srgbClr val="B2B2B2"/>
            </a:solidFill>
            <a:miter lim="800000"/>
            <a:headEnd/>
            <a:tailEnd/>
          </a:ln>
          <a:effectLst/>
        </p:spPr>
        <p:txBody>
          <a:bodyPr wrap="none" rtlCol="0" anchor="ctr"/>
          <a:lstStyle/>
          <a:p>
            <a:pPr algn="l"/>
            <a:r>
              <a:rPr kumimoji="0" lang="ja-JP" altLang="en-US" sz="900" dirty="0">
                <a:latin typeface="Meiryo UI" panose="020B0604030504040204" pitchFamily="50" charset="-128"/>
                <a:ea typeface="Meiryo UI" panose="020B0604030504040204" pitchFamily="50" charset="-128"/>
              </a:rPr>
              <a:t>１．本補助金の概要</a:t>
            </a:r>
            <a:endParaRPr kumimoji="0" lang="ja-JP" altLang="en-US" sz="1600" dirty="0">
              <a:latin typeface="Meiryo UI" panose="020B0604030504040204" pitchFamily="50" charset="-128"/>
              <a:ea typeface="Meiryo UI" panose="020B0604030504040204" pitchFamily="50" charset="-128"/>
            </a:endParaRPr>
          </a:p>
        </p:txBody>
      </p:sp>
      <p:sp>
        <p:nvSpPr>
          <p:cNvPr id="18" name="正方形/長方形 17"/>
          <p:cNvSpPr/>
          <p:nvPr/>
        </p:nvSpPr>
        <p:spPr bwMode="auto">
          <a:xfrm>
            <a:off x="488504" y="1969790"/>
            <a:ext cx="979090" cy="451098"/>
          </a:xfrm>
          <a:prstGeom prst="rect">
            <a:avLst/>
          </a:prstGeom>
          <a:solidFill>
            <a:srgbClr val="0098D0"/>
          </a:solidFill>
          <a:ln w="9525">
            <a:noFill/>
            <a:miter lim="800000"/>
            <a:headEnd/>
            <a:tailEnd/>
          </a:ln>
          <a:effectLst/>
        </p:spPr>
        <p:txBody>
          <a:bodyPr wrap="none" lIns="36000" tIns="36000" rIns="36000" bIns="36000" rtlCol="0" anchor="ctr"/>
          <a:lstStyle/>
          <a:p>
            <a:pPr algn="ctr"/>
            <a:r>
              <a:rPr kumimoji="0" lang="ja-JP" altLang="en-US" sz="1000" b="1" dirty="0">
                <a:solidFill>
                  <a:schemeClr val="bg1"/>
                </a:solidFill>
                <a:latin typeface="Meiryo UI" panose="020B0604030504040204" pitchFamily="50" charset="-128"/>
                <a:ea typeface="Meiryo UI" panose="020B0604030504040204" pitchFamily="50" charset="-128"/>
              </a:rPr>
              <a:t>所管省庁</a:t>
            </a:r>
            <a:endParaRPr kumimoji="0" lang="ja-JP" altLang="en-US" sz="1800" b="1" dirty="0">
              <a:solidFill>
                <a:schemeClr val="bg1"/>
              </a:solidFill>
              <a:latin typeface="Meiryo UI" panose="020B0604030504040204" pitchFamily="50" charset="-128"/>
              <a:ea typeface="Meiryo UI" panose="020B0604030504040204" pitchFamily="50" charset="-128"/>
            </a:endParaRPr>
          </a:p>
        </p:txBody>
      </p:sp>
      <p:sp>
        <p:nvSpPr>
          <p:cNvPr id="19" name="正方形/長方形 18"/>
          <p:cNvSpPr/>
          <p:nvPr/>
        </p:nvSpPr>
        <p:spPr bwMode="auto">
          <a:xfrm>
            <a:off x="488057" y="2636912"/>
            <a:ext cx="979537" cy="504056"/>
          </a:xfrm>
          <a:prstGeom prst="rect">
            <a:avLst/>
          </a:prstGeom>
          <a:solidFill>
            <a:srgbClr val="0098D0"/>
          </a:solidFill>
          <a:ln w="9525">
            <a:noFill/>
            <a:miter lim="800000"/>
            <a:headEnd/>
            <a:tailEnd/>
          </a:ln>
          <a:effectLst/>
        </p:spPr>
        <p:txBody>
          <a:bodyPr wrap="none" lIns="36000" tIns="36000" rIns="36000" bIns="36000" rtlCol="0" anchor="ctr"/>
          <a:lstStyle/>
          <a:p>
            <a:pPr algn="ctr"/>
            <a:r>
              <a:rPr kumimoji="0" lang="ja-JP" altLang="en-US" sz="1000" b="1" dirty="0">
                <a:solidFill>
                  <a:schemeClr val="bg1"/>
                </a:solidFill>
                <a:latin typeface="Meiryo UI" panose="020B0604030504040204" pitchFamily="50" charset="-128"/>
                <a:ea typeface="Meiryo UI" panose="020B0604030504040204" pitchFamily="50" charset="-128"/>
              </a:rPr>
              <a:t>基金設置法人</a:t>
            </a:r>
            <a:endParaRPr kumimoji="0" lang="ja-JP" altLang="en-US" sz="1800" b="1" dirty="0">
              <a:solidFill>
                <a:schemeClr val="bg1"/>
              </a:solidFill>
              <a:latin typeface="Meiryo UI" panose="020B0604030504040204" pitchFamily="50" charset="-128"/>
              <a:ea typeface="Meiryo UI" panose="020B0604030504040204" pitchFamily="50" charset="-128"/>
            </a:endParaRPr>
          </a:p>
        </p:txBody>
      </p:sp>
      <p:sp>
        <p:nvSpPr>
          <p:cNvPr id="20" name="正方形/長方形 19"/>
          <p:cNvSpPr/>
          <p:nvPr/>
        </p:nvSpPr>
        <p:spPr bwMode="auto">
          <a:xfrm>
            <a:off x="478407" y="3313212"/>
            <a:ext cx="988615" cy="835868"/>
          </a:xfrm>
          <a:prstGeom prst="rect">
            <a:avLst/>
          </a:prstGeom>
          <a:solidFill>
            <a:srgbClr val="0098D0"/>
          </a:solidFill>
          <a:ln w="9525">
            <a:noFill/>
            <a:miter lim="800000"/>
            <a:headEnd/>
            <a:tailEnd/>
          </a:ln>
          <a:effectLst/>
        </p:spPr>
        <p:txBody>
          <a:bodyPr wrap="none" lIns="36000" tIns="36000" rIns="36000" bIns="36000" rtlCol="0" anchor="ctr"/>
          <a:lstStyle/>
          <a:p>
            <a:pPr algn="ctr"/>
            <a:r>
              <a:rPr kumimoji="0" lang="ja-JP" altLang="en-US" sz="1000" b="1" dirty="0">
                <a:solidFill>
                  <a:schemeClr val="bg1"/>
                </a:solidFill>
                <a:latin typeface="Meiryo UI" panose="020B0604030504040204" pitchFamily="50" charset="-128"/>
                <a:ea typeface="Meiryo UI" panose="020B0604030504040204" pitchFamily="50" charset="-128"/>
              </a:rPr>
              <a:t>事務局</a:t>
            </a:r>
            <a:endParaRPr kumimoji="0" lang="ja-JP" altLang="en-US" sz="1800" b="1"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756072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0026" y="140514"/>
            <a:ext cx="9505502" cy="461665"/>
          </a:xfrm>
        </p:spPr>
        <p:txBody>
          <a:bodyPr/>
          <a:lstStyle/>
          <a:p>
            <a:r>
              <a:rPr lang="ja-JP" altLang="en-US" sz="2400" dirty="0"/>
              <a:t>６</a:t>
            </a:r>
            <a:r>
              <a:rPr kumimoji="1" lang="ja-JP" altLang="en-US" sz="2400" dirty="0"/>
              <a:t>．お問い合わせ先</a:t>
            </a:r>
            <a:r>
              <a:rPr lang="ja-JP" altLang="en-US" sz="2400" dirty="0"/>
              <a:t>（事前相談）</a:t>
            </a:r>
            <a:endParaRPr kumimoji="1" lang="ja-JP" altLang="en-US" sz="2400" dirty="0"/>
          </a:p>
        </p:txBody>
      </p:sp>
      <p:sp>
        <p:nvSpPr>
          <p:cNvPr id="3" name="スライド番号プレースホルダー 2"/>
          <p:cNvSpPr>
            <a:spLocks noGrp="1"/>
          </p:cNvSpPr>
          <p:nvPr>
            <p:ph type="sldNum" sz="quarter" idx="12"/>
          </p:nvPr>
        </p:nvSpPr>
        <p:spPr/>
        <p:txBody>
          <a:bodyPr/>
          <a:lstStyle/>
          <a:p>
            <a:fld id="{D9550142-B990-490A-A107-ED7302A7FD52}" type="slidenum">
              <a:rPr kumimoji="1" lang="ja-JP" altLang="en-US" smtClean="0"/>
              <a:t>12</a:t>
            </a:fld>
            <a:endParaRPr kumimoji="1" lang="ja-JP" altLang="en-US"/>
          </a:p>
        </p:txBody>
      </p:sp>
      <p:graphicFrame>
        <p:nvGraphicFramePr>
          <p:cNvPr id="6" name="表 5"/>
          <p:cNvGraphicFramePr>
            <a:graphicFrameLocks noGrp="1"/>
          </p:cNvGraphicFramePr>
          <p:nvPr>
            <p:extLst>
              <p:ext uri="{D42A27DB-BD31-4B8C-83A1-F6EECF244321}">
                <p14:modId xmlns:p14="http://schemas.microsoft.com/office/powerpoint/2010/main" val="3878920498"/>
              </p:ext>
            </p:extLst>
          </p:nvPr>
        </p:nvGraphicFramePr>
        <p:xfrm>
          <a:off x="416496" y="980728"/>
          <a:ext cx="8950441" cy="5357000"/>
        </p:xfrm>
        <a:graphic>
          <a:graphicData uri="http://schemas.openxmlformats.org/drawingml/2006/table">
            <a:tbl>
              <a:tblPr firstRow="1" bandRow="1">
                <a:tableStyleId>{5C22544A-7EE6-4342-B048-85BDC9FD1C3A}</a:tableStyleId>
              </a:tblPr>
              <a:tblGrid>
                <a:gridCol w="1701783">
                  <a:extLst>
                    <a:ext uri="{9D8B030D-6E8A-4147-A177-3AD203B41FA5}">
                      <a16:colId xmlns="" xmlns:a16="http://schemas.microsoft.com/office/drawing/2014/main" val="583861891"/>
                    </a:ext>
                  </a:extLst>
                </a:gridCol>
                <a:gridCol w="5088419">
                  <a:extLst>
                    <a:ext uri="{9D8B030D-6E8A-4147-A177-3AD203B41FA5}">
                      <a16:colId xmlns="" xmlns:a16="http://schemas.microsoft.com/office/drawing/2014/main" val="3892797487"/>
                    </a:ext>
                  </a:extLst>
                </a:gridCol>
                <a:gridCol w="2160239">
                  <a:extLst>
                    <a:ext uri="{9D8B030D-6E8A-4147-A177-3AD203B41FA5}">
                      <a16:colId xmlns="" xmlns:a16="http://schemas.microsoft.com/office/drawing/2014/main" val="20002"/>
                    </a:ext>
                  </a:extLst>
                </a:gridCol>
              </a:tblGrid>
              <a:tr h="132786">
                <a:tc>
                  <a:txBody>
                    <a:bodyPr/>
                    <a:lstStyle/>
                    <a:p>
                      <a:pPr algn="ctr"/>
                      <a:r>
                        <a:rPr kumimoji="1" lang="ja-JP" altLang="en-US" sz="1050" dirty="0">
                          <a:solidFill>
                            <a:schemeClr val="tx1"/>
                          </a:solidFill>
                          <a:latin typeface="Meiryo UI" panose="020B0604030504040204" pitchFamily="50" charset="-128"/>
                          <a:ea typeface="Meiryo UI" panose="020B0604030504040204" pitchFamily="50" charset="-128"/>
                        </a:rPr>
                        <a:t>機関名</a:t>
                      </a:r>
                    </a:p>
                  </a:txBody>
                  <a:tcPr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kumimoji="1" lang="ja-JP" altLang="en-US" sz="1050" dirty="0">
                          <a:solidFill>
                            <a:schemeClr val="tx1"/>
                          </a:solidFill>
                          <a:latin typeface="Meiryo UI" panose="020B0604030504040204" pitchFamily="50" charset="-128"/>
                          <a:ea typeface="Meiryo UI" panose="020B0604030504040204" pitchFamily="50" charset="-128"/>
                        </a:rPr>
                        <a:t>連絡先</a:t>
                      </a:r>
                    </a:p>
                  </a:txBody>
                  <a:tcPr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kumimoji="1" lang="ja-JP" altLang="en-US" sz="1050" dirty="0">
                          <a:solidFill>
                            <a:schemeClr val="tx1"/>
                          </a:solidFill>
                          <a:latin typeface="Meiryo UI" panose="020B0604030504040204" pitchFamily="50" charset="-128"/>
                          <a:ea typeface="Meiryo UI" panose="020B0604030504040204" pitchFamily="50" charset="-128"/>
                        </a:rPr>
                        <a:t>所管する</a:t>
                      </a:r>
                      <a:endParaRPr kumimoji="1" lang="en-US" altLang="ja-JP" sz="1050" dirty="0">
                        <a:solidFill>
                          <a:schemeClr val="tx1"/>
                        </a:solidFill>
                        <a:latin typeface="Meiryo UI" panose="020B0604030504040204" pitchFamily="50" charset="-128"/>
                        <a:ea typeface="Meiryo UI" panose="020B0604030504040204" pitchFamily="50" charset="-128"/>
                      </a:endParaRPr>
                    </a:p>
                    <a:p>
                      <a:pPr algn="ctr"/>
                      <a:r>
                        <a:rPr kumimoji="1" lang="ja-JP" altLang="en-US" sz="1050" dirty="0">
                          <a:solidFill>
                            <a:schemeClr val="tx1"/>
                          </a:solidFill>
                          <a:latin typeface="Meiryo UI" panose="020B0604030504040204" pitchFamily="50" charset="-128"/>
                          <a:ea typeface="Meiryo UI" panose="020B0604030504040204" pitchFamily="50" charset="-128"/>
                        </a:rPr>
                        <a:t>都道府県</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2445758188"/>
                  </a:ext>
                </a:extLst>
              </a:tr>
              <a:tr h="496496">
                <a:tc>
                  <a:txBody>
                    <a:bodyPr/>
                    <a:lstStyle/>
                    <a:p>
                      <a:pPr marL="0" algn="ctr"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北海道</a:t>
                      </a:r>
                      <a:endParaRPr kumimoji="1" lang="en-US" altLang="ja-JP" sz="10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経済産業局</a:t>
                      </a:r>
                    </a:p>
                  </a:txBody>
                  <a:tcPr marL="62865" marR="62865" marT="0" marB="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〒０６０―０８０８　札幌市北区北８条西２丁目</a:t>
                      </a:r>
                    </a:p>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北海道経済産業局　</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産業部</a:t>
                      </a:r>
                      <a:r>
                        <a:rPr kumimoji="1" lang="ja-JP" sz="10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産業振興課</a:t>
                      </a:r>
                      <a:endParaRPr kumimoji="1" lang="ja-JP" sz="10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spcAft>
                          <a:spcPts val="0"/>
                        </a:spcAft>
                      </a:pPr>
                      <a:r>
                        <a:rPr kumimoji="1" lang="de-DE" sz="1000" kern="1200" dirty="0">
                          <a:solidFill>
                            <a:schemeClr val="tx1"/>
                          </a:solidFill>
                          <a:latin typeface="Meiryo UI" panose="020B0604030504040204" pitchFamily="50" charset="-128"/>
                          <a:ea typeface="Meiryo UI" panose="020B0604030504040204" pitchFamily="50" charset="-128"/>
                          <a:cs typeface="+mn-cs"/>
                        </a:rPr>
                        <a:t>TEL</a:t>
                      </a:r>
                      <a:r>
                        <a:rPr kumimoji="1" lang="ja-JP" sz="1000" kern="1200" dirty="0">
                          <a:solidFill>
                            <a:schemeClr val="tx1"/>
                          </a:solidFill>
                          <a:latin typeface="Meiryo UI" panose="020B0604030504040204" pitchFamily="50" charset="-128"/>
                          <a:ea typeface="Meiryo UI" panose="020B0604030504040204" pitchFamily="50" charset="-128"/>
                          <a:cs typeface="+mn-cs"/>
                        </a:rPr>
                        <a:t>：０１１－</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７０９</a:t>
                      </a:r>
                      <a:r>
                        <a:rPr kumimoji="1" lang="ja-JP" sz="1000" kern="1200" dirty="0">
                          <a:solidFill>
                            <a:schemeClr val="tx1"/>
                          </a:solidFill>
                          <a:latin typeface="Meiryo UI" panose="020B0604030504040204" pitchFamily="50" charset="-128"/>
                          <a:ea typeface="Meiryo UI" panose="020B0604030504040204" pitchFamily="50" charset="-128"/>
                          <a:cs typeface="+mn-cs"/>
                        </a:rPr>
                        <a:t>－</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２３１１（内</a:t>
                      </a:r>
                      <a:r>
                        <a:rPr kumimoji="1" lang="en-US" altLang="ja-JP" sz="1000" kern="1200" dirty="0">
                          <a:solidFill>
                            <a:schemeClr val="tx1"/>
                          </a:solidFill>
                          <a:latin typeface="Meiryo UI" panose="020B0604030504040204" pitchFamily="50" charset="-128"/>
                          <a:ea typeface="Meiryo UI" panose="020B0604030504040204" pitchFamily="50" charset="-128"/>
                          <a:cs typeface="+mn-cs"/>
                        </a:rPr>
                        <a:t>2595</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a:t>
                      </a:r>
                      <a:r>
                        <a:rPr kumimoji="1" lang="de-DE" altLang="ja-JP" sz="1000" kern="1200" dirty="0">
                          <a:solidFill>
                            <a:schemeClr val="tx1"/>
                          </a:solidFill>
                          <a:latin typeface="Meiryo UI" panose="020B0604030504040204" pitchFamily="50" charset="-128"/>
                          <a:ea typeface="Meiryo UI" panose="020B0604030504040204" pitchFamily="50" charset="-128"/>
                          <a:cs typeface="+mn-cs"/>
                        </a:rPr>
                        <a:t>MAIL</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a:t>
                      </a:r>
                      <a:r>
                        <a:rPr kumimoji="1" lang="en-US" altLang="ja-JP" sz="1000" kern="1200" dirty="0">
                          <a:solidFill>
                            <a:schemeClr val="tx1"/>
                          </a:solidFill>
                          <a:latin typeface="Meiryo UI" panose="020B0604030504040204" pitchFamily="50" charset="-128"/>
                          <a:ea typeface="Meiryo UI" panose="020B0604030504040204" pitchFamily="50" charset="-128"/>
                          <a:cs typeface="+mn-cs"/>
                        </a:rPr>
                        <a:t>hokkaido-sangyo@meti.go.jp</a:t>
                      </a:r>
                      <a:endParaRPr kumimoji="1" lang="ja-JP" sz="1000" kern="1200" dirty="0">
                        <a:solidFill>
                          <a:schemeClr val="tx1"/>
                        </a:solidFill>
                        <a:latin typeface="Meiryo UI" panose="020B0604030504040204" pitchFamily="50" charset="-128"/>
                        <a:ea typeface="Meiryo UI" panose="020B0604030504040204" pitchFamily="50" charset="-128"/>
                        <a:cs typeface="+mn-cs"/>
                      </a:endParaRPr>
                    </a:p>
                  </a:txBody>
                  <a:tcPr marL="62865" marR="62865" marT="0" marB="0">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北海道</a:t>
                      </a:r>
                    </a:p>
                  </a:txBody>
                  <a:tcPr marL="62865" marR="62865" marT="0" marB="0">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0001"/>
                  </a:ext>
                </a:extLst>
              </a:tr>
              <a:tr h="496496">
                <a:tc>
                  <a:txBody>
                    <a:bodyPr/>
                    <a:lstStyle/>
                    <a:p>
                      <a:pPr marL="0" algn="ctr"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東北</a:t>
                      </a:r>
                    </a:p>
                    <a:p>
                      <a:pPr marL="0" algn="ctr"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経済産業局</a:t>
                      </a:r>
                    </a:p>
                  </a:txBody>
                  <a:tcPr marL="62865" marR="62865" marT="0" marB="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〒９８０－８４０３　宮城県仙台市青葉区本町３－３－１</a:t>
                      </a:r>
                    </a:p>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東北経済産業局　</a:t>
                      </a:r>
                      <a:r>
                        <a:rPr kumimoji="1" lang="zh-TW" altLang="en-US" sz="1000" kern="1200" dirty="0">
                          <a:solidFill>
                            <a:schemeClr val="tx1"/>
                          </a:solidFill>
                          <a:latin typeface="Meiryo UI" panose="020B0604030504040204" pitchFamily="50" charset="-128"/>
                          <a:ea typeface="Meiryo UI" panose="020B0604030504040204" pitchFamily="50" charset="-128"/>
                          <a:cs typeface="+mn-cs"/>
                        </a:rPr>
                        <a:t>産業部　産業振興課</a:t>
                      </a:r>
                      <a:endParaRPr kumimoji="1" lang="ja-JP" sz="10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spcAft>
                          <a:spcPts val="0"/>
                        </a:spcAft>
                      </a:pPr>
                      <a:r>
                        <a:rPr kumimoji="1" lang="de-DE" sz="1000" kern="1200" dirty="0">
                          <a:solidFill>
                            <a:schemeClr val="tx1"/>
                          </a:solidFill>
                          <a:latin typeface="Meiryo UI" panose="020B0604030504040204" pitchFamily="50" charset="-128"/>
                          <a:ea typeface="Meiryo UI" panose="020B0604030504040204" pitchFamily="50" charset="-128"/>
                          <a:cs typeface="+mn-cs"/>
                        </a:rPr>
                        <a:t>TEL</a:t>
                      </a:r>
                      <a:r>
                        <a:rPr kumimoji="1" lang="ja-JP" sz="1000" kern="1200" dirty="0">
                          <a:solidFill>
                            <a:schemeClr val="tx1"/>
                          </a:solidFill>
                          <a:latin typeface="Meiryo UI" panose="020B0604030504040204" pitchFamily="50" charset="-128"/>
                          <a:ea typeface="Meiryo UI" panose="020B0604030504040204" pitchFamily="50" charset="-128"/>
                          <a:cs typeface="+mn-cs"/>
                        </a:rPr>
                        <a:t>：０２２－</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２２１</a:t>
                      </a:r>
                      <a:r>
                        <a:rPr kumimoji="1" lang="ja-JP" altLang="ja-JP" sz="1000" kern="1200" dirty="0">
                          <a:solidFill>
                            <a:schemeClr val="tx1"/>
                          </a:solidFill>
                          <a:latin typeface="Meiryo UI" panose="020B0604030504040204" pitchFamily="50" charset="-128"/>
                          <a:ea typeface="Meiryo UI" panose="020B0604030504040204" pitchFamily="50" charset="-128"/>
                          <a:cs typeface="+mn-cs"/>
                        </a:rPr>
                        <a:t>－</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４９０６</a:t>
                      </a:r>
                      <a:r>
                        <a:rPr kumimoji="1" lang="ja-JP" sz="1000" kern="1200" dirty="0">
                          <a:solidFill>
                            <a:schemeClr val="tx1"/>
                          </a:solidFill>
                          <a:latin typeface="Meiryo UI" panose="020B0604030504040204" pitchFamily="50" charset="-128"/>
                          <a:ea typeface="Meiryo UI" panose="020B0604030504040204" pitchFamily="50" charset="-128"/>
                          <a:cs typeface="+mn-cs"/>
                        </a:rPr>
                        <a:t>　</a:t>
                      </a:r>
                      <a:r>
                        <a:rPr kumimoji="1" lang="de-DE" altLang="ja-JP" sz="1000" kern="1200" dirty="0">
                          <a:solidFill>
                            <a:schemeClr val="tx1"/>
                          </a:solidFill>
                          <a:latin typeface="Meiryo UI" panose="020B0604030504040204" pitchFamily="50" charset="-128"/>
                          <a:ea typeface="Meiryo UI" panose="020B0604030504040204" pitchFamily="50" charset="-128"/>
                          <a:cs typeface="+mn-cs"/>
                        </a:rPr>
                        <a:t>MAIL</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a:t>
                      </a:r>
                      <a:r>
                        <a:rPr kumimoji="1" lang="en-US" altLang="ja-JP" sz="1000" kern="1200" dirty="0">
                          <a:solidFill>
                            <a:schemeClr val="tx1"/>
                          </a:solidFill>
                          <a:latin typeface="Meiryo UI" panose="020B0604030504040204" pitchFamily="50" charset="-128"/>
                          <a:ea typeface="Meiryo UI" panose="020B0604030504040204" pitchFamily="50" charset="-128"/>
                          <a:cs typeface="+mn-cs"/>
                        </a:rPr>
                        <a:t>thk-ritti@meti.go.jp</a:t>
                      </a:r>
                      <a:endParaRPr kumimoji="1" lang="ja-JP" sz="1000" kern="1200" dirty="0">
                        <a:solidFill>
                          <a:schemeClr val="tx1"/>
                        </a:solidFill>
                        <a:latin typeface="Meiryo UI" panose="020B0604030504040204" pitchFamily="50" charset="-128"/>
                        <a:ea typeface="Meiryo UI" panose="020B0604030504040204" pitchFamily="50" charset="-128"/>
                        <a:cs typeface="+mn-cs"/>
                      </a:endParaRPr>
                    </a:p>
                  </a:txBody>
                  <a:tcPr marL="62865" marR="62865" marT="0" marB="0">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青森、岩手、宮城、秋田、山形、福島</a:t>
                      </a:r>
                    </a:p>
                  </a:txBody>
                  <a:tcPr marL="62865" marR="62865" marT="0" marB="0">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0002"/>
                  </a:ext>
                </a:extLst>
              </a:tr>
              <a:tr h="496496">
                <a:tc>
                  <a:txBody>
                    <a:bodyPr/>
                    <a:lstStyle/>
                    <a:p>
                      <a:pPr marL="0" algn="ctr"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関東</a:t>
                      </a:r>
                    </a:p>
                    <a:p>
                      <a:pPr marL="0" algn="ctr"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経済産業局</a:t>
                      </a:r>
                    </a:p>
                  </a:txBody>
                  <a:tcPr marL="62865" marR="62865" marT="0" marB="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〒３３０－９７１５　埼玉県さいたま市中央区新都心１－１</a:t>
                      </a:r>
                    </a:p>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関東経済産業局　</a:t>
                      </a:r>
                      <a:r>
                        <a:rPr kumimoji="1" lang="zh-TW" altLang="en-US" sz="1000" kern="1200" dirty="0">
                          <a:solidFill>
                            <a:schemeClr val="tx1"/>
                          </a:solidFill>
                          <a:latin typeface="Meiryo UI" panose="020B0604030504040204" pitchFamily="50" charset="-128"/>
                          <a:ea typeface="Meiryo UI" panose="020B0604030504040204" pitchFamily="50" charset="-128"/>
                          <a:cs typeface="+mn-cs"/>
                        </a:rPr>
                        <a:t>地域経済部　企業立地支援課</a:t>
                      </a:r>
                      <a:endParaRPr kumimoji="1" lang="ja-JP" sz="10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spcAft>
                          <a:spcPts val="0"/>
                        </a:spcAft>
                      </a:pPr>
                      <a:r>
                        <a:rPr kumimoji="1" lang="de-DE" sz="1000" kern="1200" dirty="0">
                          <a:solidFill>
                            <a:schemeClr val="tx1"/>
                          </a:solidFill>
                          <a:latin typeface="Meiryo UI" panose="020B0604030504040204" pitchFamily="50" charset="-128"/>
                          <a:ea typeface="Meiryo UI" panose="020B0604030504040204" pitchFamily="50" charset="-128"/>
                          <a:cs typeface="+mn-cs"/>
                        </a:rPr>
                        <a:t>TEL</a:t>
                      </a:r>
                      <a:r>
                        <a:rPr kumimoji="1" lang="ja-JP" sz="1000" kern="1200" dirty="0">
                          <a:solidFill>
                            <a:schemeClr val="tx1"/>
                          </a:solidFill>
                          <a:latin typeface="Meiryo UI" panose="020B0604030504040204" pitchFamily="50" charset="-128"/>
                          <a:ea typeface="Meiryo UI" panose="020B0604030504040204" pitchFamily="50" charset="-128"/>
                          <a:cs typeface="+mn-cs"/>
                        </a:rPr>
                        <a:t>：０４８－</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６００</a:t>
                      </a:r>
                      <a:r>
                        <a:rPr kumimoji="1" lang="ja-JP" altLang="ja-JP" sz="1000" kern="1200" dirty="0">
                          <a:solidFill>
                            <a:schemeClr val="tx1"/>
                          </a:solidFill>
                          <a:latin typeface="Meiryo UI" panose="020B0604030504040204" pitchFamily="50" charset="-128"/>
                          <a:ea typeface="Meiryo UI" panose="020B0604030504040204" pitchFamily="50" charset="-128"/>
                          <a:cs typeface="+mn-cs"/>
                        </a:rPr>
                        <a:t>－</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０２６９</a:t>
                      </a:r>
                      <a:r>
                        <a:rPr kumimoji="1" lang="ja-JP" sz="1000" kern="1200" dirty="0">
                          <a:solidFill>
                            <a:schemeClr val="tx1"/>
                          </a:solidFill>
                          <a:latin typeface="Meiryo UI" panose="020B0604030504040204" pitchFamily="50" charset="-128"/>
                          <a:ea typeface="Meiryo UI" panose="020B0604030504040204" pitchFamily="50" charset="-128"/>
                          <a:cs typeface="+mn-cs"/>
                        </a:rPr>
                        <a:t>　</a:t>
                      </a:r>
                      <a:r>
                        <a:rPr kumimoji="1" lang="de-DE" sz="1000" kern="1200" dirty="0">
                          <a:solidFill>
                            <a:schemeClr val="tx1"/>
                          </a:solidFill>
                          <a:latin typeface="Meiryo UI" panose="020B0604030504040204" pitchFamily="50" charset="-128"/>
                          <a:ea typeface="Meiryo UI" panose="020B0604030504040204" pitchFamily="50" charset="-128"/>
                          <a:cs typeface="+mn-cs"/>
                        </a:rPr>
                        <a:t>MAIL</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a:t>
                      </a:r>
                      <a:r>
                        <a:rPr kumimoji="1" lang="en-US" altLang="ja-JP" sz="1000" kern="1200" dirty="0">
                          <a:solidFill>
                            <a:schemeClr val="tx1"/>
                          </a:solidFill>
                          <a:latin typeface="Meiryo UI" panose="020B0604030504040204" pitchFamily="50" charset="-128"/>
                          <a:ea typeface="Meiryo UI" panose="020B0604030504040204" pitchFamily="50" charset="-128"/>
                          <a:cs typeface="+mn-cs"/>
                        </a:rPr>
                        <a:t>kanto-ritti@meti.go.jp</a:t>
                      </a:r>
                      <a:endParaRPr kumimoji="1" lang="en-US" sz="1000" kern="1200" dirty="0">
                        <a:solidFill>
                          <a:schemeClr val="tx1"/>
                        </a:solidFill>
                        <a:latin typeface="Meiryo UI" panose="020B0604030504040204" pitchFamily="50" charset="-128"/>
                        <a:ea typeface="Meiryo UI" panose="020B0604030504040204" pitchFamily="50" charset="-128"/>
                        <a:cs typeface="+mn-cs"/>
                      </a:endParaRPr>
                    </a:p>
                  </a:txBody>
                  <a:tcPr marL="62865" marR="62865" marT="0" marB="0">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茨木、栃木、群馬、埼玉、千葉、東京、神奈川、新潟、山梨、長野、静岡</a:t>
                      </a:r>
                    </a:p>
                  </a:txBody>
                  <a:tcPr marL="62865" marR="62865" marT="0" marB="0">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0003"/>
                  </a:ext>
                </a:extLst>
              </a:tr>
              <a:tr h="496496">
                <a:tc>
                  <a:txBody>
                    <a:bodyPr/>
                    <a:lstStyle/>
                    <a:p>
                      <a:pPr marL="0" algn="ctr"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中部</a:t>
                      </a:r>
                    </a:p>
                    <a:p>
                      <a:pPr marL="0" algn="ctr"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経済産業局</a:t>
                      </a:r>
                    </a:p>
                  </a:txBody>
                  <a:tcPr marL="62865" marR="62865" marT="0" marB="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〒４６０－８５１０　愛知県名古屋市中区三の丸２－５－２</a:t>
                      </a:r>
                    </a:p>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中部経済産業局　</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地域経済部</a:t>
                      </a:r>
                      <a:r>
                        <a:rPr kumimoji="1" lang="ja-JP" altLang="ja-JP" sz="10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地域振興室</a:t>
                      </a:r>
                      <a:endParaRPr kumimoji="1" lang="ja-JP" sz="1000" kern="1200" dirty="0">
                        <a:solidFill>
                          <a:schemeClr val="tx1"/>
                        </a:solidFill>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de-DE" sz="1000" kern="1200" dirty="0">
                          <a:solidFill>
                            <a:schemeClr val="tx1"/>
                          </a:solidFill>
                          <a:latin typeface="Meiryo UI" panose="020B0604030504040204" pitchFamily="50" charset="-128"/>
                          <a:ea typeface="Meiryo UI" panose="020B0604030504040204" pitchFamily="50" charset="-128"/>
                          <a:cs typeface="+mn-cs"/>
                        </a:rPr>
                        <a:t>TEL</a:t>
                      </a:r>
                      <a:r>
                        <a:rPr kumimoji="1" lang="ja-JP" sz="1000" kern="1200" dirty="0">
                          <a:solidFill>
                            <a:schemeClr val="tx1"/>
                          </a:solidFill>
                          <a:latin typeface="Meiryo UI" panose="020B0604030504040204" pitchFamily="50" charset="-128"/>
                          <a:ea typeface="Meiryo UI" panose="020B0604030504040204" pitchFamily="50" charset="-128"/>
                          <a:cs typeface="+mn-cs"/>
                        </a:rPr>
                        <a:t>：０５２－</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９５１</a:t>
                      </a:r>
                      <a:r>
                        <a:rPr kumimoji="1" lang="ja-JP" altLang="ja-JP" sz="1000" kern="1200" dirty="0">
                          <a:solidFill>
                            <a:schemeClr val="tx1"/>
                          </a:solidFill>
                          <a:latin typeface="Meiryo UI" panose="020B0604030504040204" pitchFamily="50" charset="-128"/>
                          <a:ea typeface="Meiryo UI" panose="020B0604030504040204" pitchFamily="50" charset="-128"/>
                          <a:cs typeface="+mn-cs"/>
                        </a:rPr>
                        <a:t>－</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２７１６</a:t>
                      </a:r>
                      <a:r>
                        <a:rPr kumimoji="1" lang="ja-JP" sz="1000" kern="1200" dirty="0">
                          <a:solidFill>
                            <a:schemeClr val="tx1"/>
                          </a:solidFill>
                          <a:latin typeface="Meiryo UI" panose="020B0604030504040204" pitchFamily="50" charset="-128"/>
                          <a:ea typeface="Meiryo UI" panose="020B0604030504040204" pitchFamily="50" charset="-128"/>
                          <a:cs typeface="+mn-cs"/>
                        </a:rPr>
                        <a:t>　</a:t>
                      </a:r>
                      <a:r>
                        <a:rPr kumimoji="1" lang="de-DE" altLang="ja-JP" sz="1000" kern="1200" dirty="0">
                          <a:solidFill>
                            <a:schemeClr val="tx1"/>
                          </a:solidFill>
                          <a:latin typeface="Meiryo UI" panose="020B0604030504040204" pitchFamily="50" charset="-128"/>
                          <a:ea typeface="Meiryo UI" panose="020B0604030504040204" pitchFamily="50" charset="-128"/>
                          <a:cs typeface="+mn-cs"/>
                        </a:rPr>
                        <a:t>MAIL</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a:t>
                      </a:r>
                      <a:r>
                        <a:rPr kumimoji="1" lang="en-US" altLang="ja-JP" sz="1000" kern="1200" dirty="0">
                          <a:solidFill>
                            <a:schemeClr val="tx1"/>
                          </a:solidFill>
                          <a:latin typeface="Meiryo UI" panose="020B0604030504040204" pitchFamily="50" charset="-128"/>
                          <a:ea typeface="Meiryo UI" panose="020B0604030504040204" pitchFamily="50" charset="-128"/>
                          <a:cs typeface="+mn-cs"/>
                        </a:rPr>
                        <a:t>tiikishinkouka-gyoumu@meti.go.jp</a:t>
                      </a:r>
                      <a:endParaRPr kumimoji="1" lang="ja-JP" altLang="ja-JP" sz="1000" kern="1200" dirty="0">
                        <a:solidFill>
                          <a:schemeClr val="tx1"/>
                        </a:solidFill>
                        <a:latin typeface="Meiryo UI" panose="020B0604030504040204" pitchFamily="50" charset="-128"/>
                        <a:ea typeface="Meiryo UI" panose="020B0604030504040204" pitchFamily="50" charset="-128"/>
                        <a:cs typeface="+mn-cs"/>
                      </a:endParaRPr>
                    </a:p>
                  </a:txBody>
                  <a:tcPr marL="62865" marR="62865" marT="0" marB="0">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岐阜、愛知、三重</a:t>
                      </a:r>
                    </a:p>
                  </a:txBody>
                  <a:tcPr marL="62865" marR="62865" marT="0" marB="0">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0004"/>
                  </a:ext>
                </a:extLst>
              </a:tr>
              <a:tr h="496496">
                <a:tc>
                  <a:txBody>
                    <a:bodyPr/>
                    <a:lstStyle/>
                    <a:p>
                      <a:pPr marL="0" algn="ctr" defTabSz="914400" rtl="0" eaLnBrk="1" latinLnBrk="0" hangingPunct="1">
                        <a:spcAft>
                          <a:spcPts val="0"/>
                        </a:spcAft>
                      </a:pPr>
                      <a:r>
                        <a:rPr kumimoji="1" lang="ja-JP" altLang="en-US" sz="1000" kern="1200" dirty="0">
                          <a:solidFill>
                            <a:schemeClr val="tx1"/>
                          </a:solidFill>
                          <a:latin typeface="Meiryo UI" panose="020B0604030504040204" pitchFamily="50" charset="-128"/>
                          <a:ea typeface="Meiryo UI" panose="020B0604030504040204" pitchFamily="50" charset="-128"/>
                          <a:cs typeface="+mn-cs"/>
                        </a:rPr>
                        <a:t>中部</a:t>
                      </a:r>
                      <a:endParaRPr kumimoji="1" lang="en-US" altLang="ja-JP" sz="10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spcAft>
                          <a:spcPts val="0"/>
                        </a:spcAft>
                      </a:pPr>
                      <a:r>
                        <a:rPr kumimoji="1" lang="ja-JP" altLang="en-US" sz="1000" kern="1200" dirty="0">
                          <a:solidFill>
                            <a:schemeClr val="tx1"/>
                          </a:solidFill>
                          <a:latin typeface="Meiryo UI" panose="020B0604030504040204" pitchFamily="50" charset="-128"/>
                          <a:ea typeface="Meiryo UI" panose="020B0604030504040204" pitchFamily="50" charset="-128"/>
                          <a:cs typeface="+mn-cs"/>
                        </a:rPr>
                        <a:t>経済産業局</a:t>
                      </a:r>
                    </a:p>
                    <a:p>
                      <a:pPr marL="0" algn="ctr" defTabSz="914400" rtl="0" eaLnBrk="1" latinLnBrk="0" hangingPunct="1">
                        <a:spcAft>
                          <a:spcPts val="0"/>
                        </a:spcAft>
                      </a:pPr>
                      <a:r>
                        <a:rPr kumimoji="1" lang="ja-JP" altLang="en-US" sz="1000" kern="1200" dirty="0">
                          <a:solidFill>
                            <a:schemeClr val="tx1"/>
                          </a:solidFill>
                          <a:latin typeface="Meiryo UI" panose="020B0604030504040204" pitchFamily="50" charset="-128"/>
                          <a:ea typeface="Meiryo UI" panose="020B0604030504040204" pitchFamily="50" charset="-128"/>
                          <a:cs typeface="+mn-cs"/>
                        </a:rPr>
                        <a:t>電力・ガス事業北陸支局</a:t>
                      </a:r>
                      <a:endParaRPr kumimoji="1" lang="ja-JP" sz="1000" kern="1200" dirty="0">
                        <a:solidFill>
                          <a:schemeClr val="tx1"/>
                        </a:solidFill>
                        <a:latin typeface="Meiryo UI" panose="020B0604030504040204" pitchFamily="50" charset="-128"/>
                        <a:ea typeface="Meiryo UI" panose="020B0604030504040204" pitchFamily="50" charset="-128"/>
                        <a:cs typeface="+mn-cs"/>
                      </a:endParaRPr>
                    </a:p>
                  </a:txBody>
                  <a:tcPr marL="62865" marR="62865" marT="0" marB="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algn="l" defTabSz="914400" rtl="0" eaLnBrk="1" latinLnBrk="0" hangingPunct="1">
                        <a:spcAft>
                          <a:spcPts val="0"/>
                        </a:spcAft>
                      </a:pPr>
                      <a:r>
                        <a:rPr kumimoji="1" lang="ja-JP" altLang="ja-JP" sz="1000" kern="1200" dirty="0">
                          <a:solidFill>
                            <a:schemeClr val="tx1"/>
                          </a:solidFill>
                          <a:latin typeface="Meiryo UI" panose="020B0604030504040204" pitchFamily="50" charset="-128"/>
                          <a:ea typeface="Meiryo UI" panose="020B0604030504040204" pitchFamily="50" charset="-128"/>
                          <a:cs typeface="+mn-cs"/>
                        </a:rPr>
                        <a:t>〒</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９３０</a:t>
                      </a:r>
                      <a:r>
                        <a:rPr kumimoji="1" lang="ja-JP" altLang="ja-JP" sz="1000" kern="1200" dirty="0">
                          <a:solidFill>
                            <a:schemeClr val="tx1"/>
                          </a:solidFill>
                          <a:latin typeface="Meiryo UI" panose="020B0604030504040204" pitchFamily="50" charset="-128"/>
                          <a:ea typeface="Meiryo UI" panose="020B0604030504040204" pitchFamily="50" charset="-128"/>
                          <a:cs typeface="+mn-cs"/>
                        </a:rPr>
                        <a:t>－</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０８５６</a:t>
                      </a:r>
                      <a:r>
                        <a:rPr kumimoji="1" lang="ja-JP" altLang="ja-JP" sz="10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富山県富山市牛島新町</a:t>
                      </a:r>
                      <a:r>
                        <a:rPr kumimoji="1" lang="en-US" altLang="ja-JP" sz="1000" kern="1200" dirty="0">
                          <a:solidFill>
                            <a:schemeClr val="tx1"/>
                          </a:solidFill>
                          <a:latin typeface="Meiryo UI" panose="020B0604030504040204" pitchFamily="50" charset="-128"/>
                          <a:ea typeface="Meiryo UI" panose="020B0604030504040204" pitchFamily="50" charset="-128"/>
                          <a:cs typeface="+mn-cs"/>
                        </a:rPr>
                        <a:t>11</a:t>
                      </a:r>
                      <a:r>
                        <a:rPr kumimoji="1" lang="ja-JP" altLang="ja-JP" sz="1000" kern="1200" dirty="0">
                          <a:solidFill>
                            <a:schemeClr val="tx1"/>
                          </a:solidFill>
                          <a:latin typeface="Meiryo UI" panose="020B0604030504040204" pitchFamily="50" charset="-128"/>
                          <a:ea typeface="Meiryo UI" panose="020B0604030504040204" pitchFamily="50" charset="-128"/>
                          <a:cs typeface="+mn-cs"/>
                        </a:rPr>
                        <a:t>－</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７</a:t>
                      </a:r>
                      <a:endParaRPr kumimoji="1" lang="ja-JP" altLang="ja-JP" sz="1000" kern="1200" dirty="0">
                        <a:solidFill>
                          <a:schemeClr val="tx1"/>
                        </a:solidFill>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000" kern="1200" dirty="0">
                          <a:solidFill>
                            <a:schemeClr val="tx1"/>
                          </a:solidFill>
                          <a:latin typeface="Meiryo UI" panose="020B0604030504040204" pitchFamily="50" charset="-128"/>
                          <a:ea typeface="Meiryo UI" panose="020B0604030504040204" pitchFamily="50" charset="-128"/>
                          <a:cs typeface="+mn-cs"/>
                        </a:rPr>
                        <a:t>中部経済産業局　</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電力・ガス事業北陸支局　地域経済課</a:t>
                      </a:r>
                      <a:endParaRPr kumimoji="1" lang="ja-JP" altLang="ja-JP" sz="1000" kern="1200" dirty="0">
                        <a:solidFill>
                          <a:schemeClr val="tx1"/>
                        </a:solidFill>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de-DE" altLang="ja-JP" sz="1000" kern="1200" dirty="0">
                          <a:solidFill>
                            <a:schemeClr val="tx1"/>
                          </a:solidFill>
                          <a:latin typeface="Meiryo UI" panose="020B0604030504040204" pitchFamily="50" charset="-128"/>
                          <a:ea typeface="Meiryo UI" panose="020B0604030504040204" pitchFamily="50" charset="-128"/>
                          <a:cs typeface="+mn-cs"/>
                        </a:rPr>
                        <a:t>TEL</a:t>
                      </a:r>
                      <a:r>
                        <a:rPr kumimoji="1" lang="ja-JP" altLang="ja-JP" sz="1000" kern="1200" dirty="0">
                          <a:solidFill>
                            <a:schemeClr val="tx1"/>
                          </a:solidFill>
                          <a:latin typeface="Meiryo UI" panose="020B0604030504040204" pitchFamily="50" charset="-128"/>
                          <a:ea typeface="Meiryo UI" panose="020B0604030504040204" pitchFamily="50" charset="-128"/>
                          <a:cs typeface="+mn-cs"/>
                        </a:rPr>
                        <a:t>：０</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７６</a:t>
                      </a:r>
                      <a:r>
                        <a:rPr kumimoji="1" lang="ja-JP" altLang="ja-JP" sz="1000" kern="1200" dirty="0">
                          <a:solidFill>
                            <a:schemeClr val="tx1"/>
                          </a:solidFill>
                          <a:latin typeface="Meiryo UI" panose="020B0604030504040204" pitchFamily="50" charset="-128"/>
                          <a:ea typeface="Meiryo UI" panose="020B0604030504040204" pitchFamily="50" charset="-128"/>
                          <a:cs typeface="+mn-cs"/>
                        </a:rPr>
                        <a:t>－</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４３２</a:t>
                      </a:r>
                      <a:r>
                        <a:rPr kumimoji="1" lang="ja-JP" altLang="ja-JP" sz="1000" kern="1200" dirty="0">
                          <a:solidFill>
                            <a:schemeClr val="tx1"/>
                          </a:solidFill>
                          <a:latin typeface="Meiryo UI" panose="020B0604030504040204" pitchFamily="50" charset="-128"/>
                          <a:ea typeface="Meiryo UI" panose="020B0604030504040204" pitchFamily="50" charset="-128"/>
                          <a:cs typeface="+mn-cs"/>
                        </a:rPr>
                        <a:t>－</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５５１８</a:t>
                      </a:r>
                      <a:r>
                        <a:rPr kumimoji="1" lang="ja-JP" altLang="ja-JP" sz="1000" kern="1200" dirty="0">
                          <a:solidFill>
                            <a:schemeClr val="tx1"/>
                          </a:solidFill>
                          <a:latin typeface="Meiryo UI" panose="020B0604030504040204" pitchFamily="50" charset="-128"/>
                          <a:ea typeface="Meiryo UI" panose="020B0604030504040204" pitchFamily="50" charset="-128"/>
                          <a:cs typeface="+mn-cs"/>
                        </a:rPr>
                        <a:t>　</a:t>
                      </a:r>
                      <a:r>
                        <a:rPr kumimoji="1" lang="de-DE" altLang="ja-JP" sz="1000" kern="1200" dirty="0">
                          <a:solidFill>
                            <a:schemeClr val="tx1"/>
                          </a:solidFill>
                          <a:latin typeface="Meiryo UI" panose="020B0604030504040204" pitchFamily="50" charset="-128"/>
                          <a:ea typeface="Meiryo UI" panose="020B0604030504040204" pitchFamily="50" charset="-128"/>
                          <a:cs typeface="+mn-cs"/>
                        </a:rPr>
                        <a:t>MAIL</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a:t>
                      </a:r>
                      <a:r>
                        <a:rPr kumimoji="1" lang="en-US" altLang="ja-JP" sz="1000" kern="1200" dirty="0">
                          <a:solidFill>
                            <a:schemeClr val="tx1"/>
                          </a:solidFill>
                          <a:latin typeface="Meiryo UI" panose="020B0604030504040204" pitchFamily="50" charset="-128"/>
                          <a:ea typeface="Meiryo UI" panose="020B0604030504040204" pitchFamily="50" charset="-128"/>
                          <a:cs typeface="+mn-cs"/>
                        </a:rPr>
                        <a:t>hokuriku@meti.go.jp</a:t>
                      </a:r>
                      <a:endParaRPr kumimoji="1" lang="ja-JP" altLang="ja-JP" sz="1000" kern="1200" dirty="0">
                        <a:solidFill>
                          <a:schemeClr val="tx1"/>
                        </a:solidFill>
                        <a:latin typeface="Meiryo UI" panose="020B0604030504040204" pitchFamily="50" charset="-128"/>
                        <a:ea typeface="Meiryo UI" panose="020B0604030504040204" pitchFamily="50" charset="-128"/>
                        <a:cs typeface="+mn-cs"/>
                      </a:endParaRPr>
                    </a:p>
                  </a:txBody>
                  <a:tcPr marL="62865" marR="62865" marT="0" marB="0">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algn="l" defTabSz="914400" rtl="0" eaLnBrk="1" latinLnBrk="0" hangingPunct="1">
                        <a:spcAft>
                          <a:spcPts val="0"/>
                        </a:spcAft>
                      </a:pPr>
                      <a:r>
                        <a:rPr kumimoji="1" lang="ja-JP" altLang="en-US" sz="1000" kern="1200" dirty="0">
                          <a:solidFill>
                            <a:schemeClr val="tx1"/>
                          </a:solidFill>
                          <a:latin typeface="Meiryo UI" panose="020B0604030504040204" pitchFamily="50" charset="-128"/>
                          <a:ea typeface="Meiryo UI" panose="020B0604030504040204" pitchFamily="50" charset="-128"/>
                          <a:cs typeface="+mn-cs"/>
                        </a:rPr>
                        <a:t>富山、石川</a:t>
                      </a:r>
                      <a:endParaRPr kumimoji="1" lang="ja-JP" sz="1000" kern="1200" dirty="0">
                        <a:solidFill>
                          <a:schemeClr val="tx1"/>
                        </a:solidFill>
                        <a:latin typeface="Meiryo UI" panose="020B0604030504040204" pitchFamily="50" charset="-128"/>
                        <a:ea typeface="Meiryo UI" panose="020B0604030504040204" pitchFamily="50" charset="-128"/>
                        <a:cs typeface="+mn-cs"/>
                      </a:endParaRPr>
                    </a:p>
                  </a:txBody>
                  <a:tcPr marL="62865" marR="62865" marT="0" marB="0">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4010129075"/>
                  </a:ext>
                </a:extLst>
              </a:tr>
              <a:tr h="496496">
                <a:tc>
                  <a:txBody>
                    <a:bodyPr/>
                    <a:lstStyle/>
                    <a:p>
                      <a:pPr marL="0" algn="ctr"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近畿</a:t>
                      </a:r>
                    </a:p>
                    <a:p>
                      <a:pPr marL="0" algn="ctr"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経済産業局</a:t>
                      </a:r>
                    </a:p>
                  </a:txBody>
                  <a:tcPr marL="62865" marR="62865" marT="0" marB="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〒５４０－８５３５　大阪府大阪市中央区大手前１－５－４４</a:t>
                      </a:r>
                    </a:p>
                    <a:p>
                      <a:pPr marL="0" algn="l" defTabSz="914400" rtl="0" eaLnBrk="1" latinLnBrk="0" hangingPunct="1">
                        <a:spcAft>
                          <a:spcPts val="0"/>
                        </a:spcAft>
                      </a:pPr>
                      <a:r>
                        <a:rPr kumimoji="1" lang="zh-TW" altLang="en-US" sz="1000" kern="1200" dirty="0">
                          <a:solidFill>
                            <a:schemeClr val="tx1"/>
                          </a:solidFill>
                          <a:latin typeface="Meiryo UI" panose="020B0604030504040204" pitchFamily="50" charset="-128"/>
                          <a:ea typeface="Meiryo UI" panose="020B0604030504040204" pitchFamily="50" charset="-128"/>
                          <a:cs typeface="+mn-cs"/>
                        </a:rPr>
                        <a:t>近畿経済産業局　産業部　産業課　産業振興室</a:t>
                      </a:r>
                    </a:p>
                    <a:p>
                      <a:pPr marL="0" algn="l" defTabSz="914400" rtl="0" eaLnBrk="1" latinLnBrk="0" hangingPunct="1">
                        <a:spcAft>
                          <a:spcPts val="0"/>
                        </a:spcAft>
                      </a:pPr>
                      <a:r>
                        <a:rPr kumimoji="1" lang="en-US" altLang="zh-TW" sz="1000" kern="1200" dirty="0">
                          <a:solidFill>
                            <a:schemeClr val="tx1"/>
                          </a:solidFill>
                          <a:latin typeface="Meiryo UI" panose="020B0604030504040204" pitchFamily="50" charset="-128"/>
                          <a:ea typeface="Meiryo UI" panose="020B0604030504040204" pitchFamily="50" charset="-128"/>
                          <a:cs typeface="+mn-cs"/>
                        </a:rPr>
                        <a:t>TEL</a:t>
                      </a:r>
                      <a:r>
                        <a:rPr kumimoji="1" lang="zh-TW" altLang="en-US" sz="1000" kern="1200" dirty="0">
                          <a:solidFill>
                            <a:schemeClr val="tx1"/>
                          </a:solidFill>
                          <a:latin typeface="Meiryo UI" panose="020B0604030504040204" pitchFamily="50" charset="-128"/>
                          <a:ea typeface="Meiryo UI" panose="020B0604030504040204" pitchFamily="50" charset="-128"/>
                          <a:cs typeface="+mn-cs"/>
                        </a:rPr>
                        <a:t>：０６－６９６６－６０２１　</a:t>
                      </a:r>
                      <a:r>
                        <a:rPr kumimoji="1" lang="en-US" altLang="zh-TW" sz="1000" kern="1200" dirty="0">
                          <a:solidFill>
                            <a:schemeClr val="tx1"/>
                          </a:solidFill>
                          <a:latin typeface="Meiryo UI" panose="020B0604030504040204" pitchFamily="50" charset="-128"/>
                          <a:ea typeface="Meiryo UI" panose="020B0604030504040204" pitchFamily="50" charset="-128"/>
                          <a:cs typeface="+mn-cs"/>
                        </a:rPr>
                        <a:t>FAX</a:t>
                      </a:r>
                      <a:r>
                        <a:rPr kumimoji="1" lang="zh-TW" altLang="en-US" sz="1000" kern="1200" dirty="0">
                          <a:solidFill>
                            <a:schemeClr val="tx1"/>
                          </a:solidFill>
                          <a:latin typeface="Meiryo UI" panose="020B0604030504040204" pitchFamily="50" charset="-128"/>
                          <a:ea typeface="Meiryo UI" panose="020B0604030504040204" pitchFamily="50" charset="-128"/>
                          <a:cs typeface="+mn-cs"/>
                        </a:rPr>
                        <a:t>：０６－６９６６－６０８２</a:t>
                      </a:r>
                      <a:endParaRPr kumimoji="1" lang="ja-JP" sz="1000" kern="1200" dirty="0">
                        <a:solidFill>
                          <a:schemeClr val="tx1"/>
                        </a:solidFill>
                        <a:latin typeface="Meiryo UI" panose="020B0604030504040204" pitchFamily="50" charset="-128"/>
                        <a:ea typeface="Meiryo UI" panose="020B0604030504040204" pitchFamily="50" charset="-128"/>
                        <a:cs typeface="+mn-cs"/>
                      </a:endParaRPr>
                    </a:p>
                  </a:txBody>
                  <a:tcPr marL="62865" marR="62865" marT="0" marB="0">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福井、滋賀、京都、大阪、兵庫、奈良、和歌山</a:t>
                      </a:r>
                    </a:p>
                  </a:txBody>
                  <a:tcPr marL="62865" marR="62865" marT="0" marB="0">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0005"/>
                  </a:ext>
                </a:extLst>
              </a:tr>
              <a:tr h="496496">
                <a:tc>
                  <a:txBody>
                    <a:bodyPr/>
                    <a:lstStyle/>
                    <a:p>
                      <a:pPr marL="0" algn="ctr"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中国</a:t>
                      </a:r>
                    </a:p>
                    <a:p>
                      <a:pPr marL="0" algn="ctr"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経済産業局</a:t>
                      </a:r>
                    </a:p>
                  </a:txBody>
                  <a:tcPr marL="62865" marR="62865" marT="0" marB="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〒７３０－８５３１　広島市中区上八丁堀６－３０</a:t>
                      </a:r>
                    </a:p>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中国経済産業局　</a:t>
                      </a:r>
                      <a:r>
                        <a:rPr kumimoji="1" lang="zh-TW" altLang="en-US" sz="1000" kern="1200" dirty="0">
                          <a:solidFill>
                            <a:schemeClr val="tx1"/>
                          </a:solidFill>
                          <a:latin typeface="Meiryo UI" panose="020B0604030504040204" pitchFamily="50" charset="-128"/>
                          <a:ea typeface="Meiryo UI" panose="020B0604030504040204" pitchFamily="50" charset="-128"/>
                          <a:cs typeface="+mn-cs"/>
                        </a:rPr>
                        <a:t>産業部　産業振興課</a:t>
                      </a:r>
                      <a:endParaRPr kumimoji="1" lang="ja-JP" sz="10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spcAft>
                          <a:spcPts val="0"/>
                        </a:spcAft>
                      </a:pPr>
                      <a:r>
                        <a:rPr kumimoji="1" lang="de-DE" sz="1000" kern="1200" dirty="0">
                          <a:solidFill>
                            <a:schemeClr val="tx1"/>
                          </a:solidFill>
                          <a:latin typeface="Meiryo UI" panose="020B0604030504040204" pitchFamily="50" charset="-128"/>
                          <a:ea typeface="Meiryo UI" panose="020B0604030504040204" pitchFamily="50" charset="-128"/>
                          <a:cs typeface="+mn-cs"/>
                        </a:rPr>
                        <a:t>TEL</a:t>
                      </a:r>
                      <a:r>
                        <a:rPr kumimoji="1" lang="ja-JP" sz="1000" kern="1200" dirty="0">
                          <a:solidFill>
                            <a:schemeClr val="tx1"/>
                          </a:solidFill>
                          <a:latin typeface="Meiryo UI" panose="020B0604030504040204" pitchFamily="50" charset="-128"/>
                          <a:ea typeface="Meiryo UI" panose="020B0604030504040204" pitchFamily="50" charset="-128"/>
                          <a:cs typeface="+mn-cs"/>
                        </a:rPr>
                        <a:t>：０８２－</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２２４</a:t>
                      </a:r>
                      <a:r>
                        <a:rPr kumimoji="1" lang="ja-JP" altLang="ja-JP" sz="1000" kern="1200" dirty="0">
                          <a:solidFill>
                            <a:schemeClr val="tx1"/>
                          </a:solidFill>
                          <a:latin typeface="Meiryo UI" panose="020B0604030504040204" pitchFamily="50" charset="-128"/>
                          <a:ea typeface="Meiryo UI" panose="020B0604030504040204" pitchFamily="50" charset="-128"/>
                          <a:cs typeface="+mn-cs"/>
                        </a:rPr>
                        <a:t>－</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５６３８</a:t>
                      </a:r>
                      <a:r>
                        <a:rPr kumimoji="1" lang="ja-JP" sz="1000" kern="1200" dirty="0">
                          <a:solidFill>
                            <a:schemeClr val="tx1"/>
                          </a:solidFill>
                          <a:latin typeface="Meiryo UI" panose="020B0604030504040204" pitchFamily="50" charset="-128"/>
                          <a:ea typeface="Meiryo UI" panose="020B0604030504040204" pitchFamily="50" charset="-128"/>
                          <a:cs typeface="+mn-cs"/>
                        </a:rPr>
                        <a:t>　</a:t>
                      </a:r>
                      <a:r>
                        <a:rPr kumimoji="1" lang="de-DE" sz="1000" kern="1200" dirty="0">
                          <a:solidFill>
                            <a:schemeClr val="tx1"/>
                          </a:solidFill>
                          <a:latin typeface="Meiryo UI" panose="020B0604030504040204" pitchFamily="50" charset="-128"/>
                          <a:ea typeface="Meiryo UI" panose="020B0604030504040204" pitchFamily="50" charset="-128"/>
                          <a:cs typeface="+mn-cs"/>
                        </a:rPr>
                        <a:t>MAIL:cgk-sannshinn@meti.go.jp</a:t>
                      </a:r>
                      <a:endParaRPr kumimoji="1" lang="ja-JP" sz="1000" kern="1200" dirty="0">
                        <a:solidFill>
                          <a:schemeClr val="tx1"/>
                        </a:solidFill>
                        <a:latin typeface="Meiryo UI" panose="020B0604030504040204" pitchFamily="50" charset="-128"/>
                        <a:ea typeface="Meiryo UI" panose="020B0604030504040204" pitchFamily="50" charset="-128"/>
                        <a:cs typeface="+mn-cs"/>
                      </a:endParaRPr>
                    </a:p>
                  </a:txBody>
                  <a:tcPr marL="62865" marR="62865" marT="0" marB="0">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鳥取、島根、岡山、広島、山口</a:t>
                      </a:r>
                    </a:p>
                  </a:txBody>
                  <a:tcPr marL="62865" marR="62865" marT="0" marB="0">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0006"/>
                  </a:ext>
                </a:extLst>
              </a:tr>
              <a:tr h="496496">
                <a:tc>
                  <a:txBody>
                    <a:bodyPr/>
                    <a:lstStyle/>
                    <a:p>
                      <a:pPr marL="0" algn="ctr"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四国</a:t>
                      </a:r>
                    </a:p>
                    <a:p>
                      <a:pPr marL="0" algn="ctr"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経済産業局</a:t>
                      </a:r>
                    </a:p>
                  </a:txBody>
                  <a:tcPr marL="62865" marR="62865" marT="0" marB="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〒７６０－８５１２　香川県高松市サンポート３</a:t>
                      </a:r>
                      <a:r>
                        <a:rPr kumimoji="1" lang="de-DE" sz="1000" kern="1200" dirty="0">
                          <a:solidFill>
                            <a:schemeClr val="tx1"/>
                          </a:solidFill>
                          <a:latin typeface="Meiryo UI" panose="020B0604030504040204" pitchFamily="50" charset="-128"/>
                          <a:ea typeface="Meiryo UI" panose="020B0604030504040204" pitchFamily="50" charset="-128"/>
                          <a:cs typeface="+mn-cs"/>
                        </a:rPr>
                        <a:t>-</a:t>
                      </a:r>
                      <a:r>
                        <a:rPr kumimoji="1" lang="ja-JP" sz="1000" kern="1200" dirty="0">
                          <a:solidFill>
                            <a:schemeClr val="tx1"/>
                          </a:solidFill>
                          <a:latin typeface="Meiryo UI" panose="020B0604030504040204" pitchFamily="50" charset="-128"/>
                          <a:ea typeface="Meiryo UI" panose="020B0604030504040204" pitchFamily="50" charset="-128"/>
                          <a:cs typeface="+mn-cs"/>
                        </a:rPr>
                        <a:t>３３</a:t>
                      </a:r>
                    </a:p>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四国経済産業局　</a:t>
                      </a:r>
                      <a:r>
                        <a:rPr kumimoji="1" lang="zh-TW" altLang="en-US" sz="1000" kern="1200" dirty="0">
                          <a:solidFill>
                            <a:schemeClr val="tx1"/>
                          </a:solidFill>
                          <a:latin typeface="Meiryo UI" panose="020B0604030504040204" pitchFamily="50" charset="-128"/>
                          <a:ea typeface="Meiryo UI" panose="020B0604030504040204" pitchFamily="50" charset="-128"/>
                          <a:cs typeface="+mn-cs"/>
                        </a:rPr>
                        <a:t>産業部　産業振興課</a:t>
                      </a:r>
                      <a:endParaRPr kumimoji="1" lang="ja-JP" sz="10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spcAft>
                          <a:spcPts val="0"/>
                        </a:spcAft>
                      </a:pPr>
                      <a:r>
                        <a:rPr kumimoji="1" lang="de-DE" sz="1000" kern="1200" dirty="0">
                          <a:solidFill>
                            <a:schemeClr val="tx1"/>
                          </a:solidFill>
                          <a:latin typeface="Meiryo UI" panose="020B0604030504040204" pitchFamily="50" charset="-128"/>
                          <a:ea typeface="Meiryo UI" panose="020B0604030504040204" pitchFamily="50" charset="-128"/>
                          <a:cs typeface="+mn-cs"/>
                        </a:rPr>
                        <a:t>TEL</a:t>
                      </a:r>
                      <a:r>
                        <a:rPr kumimoji="1" lang="ja-JP" sz="1000" kern="1200" dirty="0">
                          <a:solidFill>
                            <a:schemeClr val="tx1"/>
                          </a:solidFill>
                          <a:latin typeface="Meiryo UI" panose="020B0604030504040204" pitchFamily="50" charset="-128"/>
                          <a:ea typeface="Meiryo UI" panose="020B0604030504040204" pitchFamily="50" charset="-128"/>
                          <a:cs typeface="+mn-cs"/>
                        </a:rPr>
                        <a:t>：０８７－</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８１１</a:t>
                      </a:r>
                      <a:r>
                        <a:rPr kumimoji="1" lang="ja-JP" altLang="ja-JP" sz="1000" kern="1200" dirty="0">
                          <a:solidFill>
                            <a:schemeClr val="tx1"/>
                          </a:solidFill>
                          <a:latin typeface="Meiryo UI" panose="020B0604030504040204" pitchFamily="50" charset="-128"/>
                          <a:ea typeface="Meiryo UI" panose="020B0604030504040204" pitchFamily="50" charset="-128"/>
                          <a:cs typeface="+mn-cs"/>
                        </a:rPr>
                        <a:t>－</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８５２３</a:t>
                      </a:r>
                      <a:r>
                        <a:rPr kumimoji="1" lang="ja-JP" sz="1000" kern="1200" dirty="0">
                          <a:solidFill>
                            <a:schemeClr val="tx1"/>
                          </a:solidFill>
                          <a:latin typeface="Meiryo UI" panose="020B0604030504040204" pitchFamily="50" charset="-128"/>
                          <a:ea typeface="Meiryo UI" panose="020B0604030504040204" pitchFamily="50" charset="-128"/>
                          <a:cs typeface="+mn-cs"/>
                        </a:rPr>
                        <a:t>　</a:t>
                      </a:r>
                      <a:r>
                        <a:rPr kumimoji="1" lang="de-DE" sz="1000" kern="1200" dirty="0">
                          <a:solidFill>
                            <a:schemeClr val="tx1"/>
                          </a:solidFill>
                          <a:latin typeface="Meiryo UI" panose="020B0604030504040204" pitchFamily="50" charset="-128"/>
                          <a:ea typeface="Meiryo UI" panose="020B0604030504040204" pitchFamily="50" charset="-128"/>
                          <a:cs typeface="+mn-cs"/>
                        </a:rPr>
                        <a:t>FAX</a:t>
                      </a:r>
                      <a:r>
                        <a:rPr kumimoji="1" lang="ja-JP" sz="1000" kern="1200" dirty="0">
                          <a:solidFill>
                            <a:schemeClr val="tx1"/>
                          </a:solidFill>
                          <a:latin typeface="Meiryo UI" panose="020B0604030504040204" pitchFamily="50" charset="-128"/>
                          <a:ea typeface="Meiryo UI" panose="020B0604030504040204" pitchFamily="50" charset="-128"/>
                          <a:cs typeface="+mn-cs"/>
                        </a:rPr>
                        <a:t>：０８７－</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８１１</a:t>
                      </a:r>
                      <a:r>
                        <a:rPr kumimoji="1" lang="ja-JP" altLang="ja-JP" sz="1000" kern="1200" dirty="0">
                          <a:solidFill>
                            <a:schemeClr val="tx1"/>
                          </a:solidFill>
                          <a:latin typeface="Meiryo UI" panose="020B0604030504040204" pitchFamily="50" charset="-128"/>
                          <a:ea typeface="Meiryo UI" panose="020B0604030504040204" pitchFamily="50" charset="-128"/>
                          <a:cs typeface="+mn-cs"/>
                        </a:rPr>
                        <a:t>－</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８５５６</a:t>
                      </a:r>
                      <a:endParaRPr kumimoji="1" lang="ja-JP" sz="1000" kern="1200" dirty="0">
                        <a:solidFill>
                          <a:schemeClr val="tx1"/>
                        </a:solidFill>
                        <a:latin typeface="Meiryo UI" panose="020B0604030504040204" pitchFamily="50" charset="-128"/>
                        <a:ea typeface="Meiryo UI" panose="020B0604030504040204" pitchFamily="50" charset="-128"/>
                        <a:cs typeface="+mn-cs"/>
                      </a:endParaRPr>
                    </a:p>
                  </a:txBody>
                  <a:tcPr marL="62865" marR="62865" marT="0" marB="0">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徳島、香川、愛媛、高知</a:t>
                      </a:r>
                    </a:p>
                  </a:txBody>
                  <a:tcPr marL="62865" marR="62865" marT="0" marB="0">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0007"/>
                  </a:ext>
                </a:extLst>
              </a:tr>
              <a:tr h="496496">
                <a:tc>
                  <a:txBody>
                    <a:bodyPr/>
                    <a:lstStyle/>
                    <a:p>
                      <a:pPr marL="0" algn="ctr"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九州</a:t>
                      </a:r>
                    </a:p>
                    <a:p>
                      <a:pPr marL="0" algn="ctr"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経済産業局</a:t>
                      </a:r>
                    </a:p>
                  </a:txBody>
                  <a:tcPr marL="62865" marR="62865" marT="0" marB="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〒８１２－８５４６　福岡県福岡市博多区博多駅東</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２－１１－１</a:t>
                      </a:r>
                      <a:endParaRPr kumimoji="1" lang="ja-JP" sz="10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九州経済産業局　</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地域経済部</a:t>
                      </a:r>
                      <a:r>
                        <a:rPr kumimoji="1" lang="ja-JP" altLang="ja-JP" sz="10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企業成長支援課</a:t>
                      </a:r>
                      <a:endParaRPr kumimoji="1" lang="ja-JP" sz="10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spcAft>
                          <a:spcPts val="0"/>
                        </a:spcAft>
                      </a:pPr>
                      <a:r>
                        <a:rPr kumimoji="1" lang="de-DE" sz="1000" kern="1200" dirty="0">
                          <a:solidFill>
                            <a:schemeClr val="tx1"/>
                          </a:solidFill>
                          <a:latin typeface="Meiryo UI" panose="020B0604030504040204" pitchFamily="50" charset="-128"/>
                          <a:ea typeface="Meiryo UI" panose="020B0604030504040204" pitchFamily="50" charset="-128"/>
                          <a:cs typeface="+mn-cs"/>
                        </a:rPr>
                        <a:t>TEL</a:t>
                      </a:r>
                      <a:r>
                        <a:rPr kumimoji="1" lang="ja-JP" sz="1000" kern="1200" dirty="0">
                          <a:solidFill>
                            <a:schemeClr val="tx1"/>
                          </a:solidFill>
                          <a:latin typeface="Meiryo UI" panose="020B0604030504040204" pitchFamily="50" charset="-128"/>
                          <a:ea typeface="Meiryo UI" panose="020B0604030504040204" pitchFamily="50" charset="-128"/>
                          <a:cs typeface="+mn-cs"/>
                        </a:rPr>
                        <a:t>：０９２－</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４８２</a:t>
                      </a:r>
                      <a:r>
                        <a:rPr kumimoji="1" lang="ja-JP" altLang="ja-JP" sz="1000" kern="1200" dirty="0">
                          <a:solidFill>
                            <a:schemeClr val="tx1"/>
                          </a:solidFill>
                          <a:latin typeface="Meiryo UI" panose="020B0604030504040204" pitchFamily="50" charset="-128"/>
                          <a:ea typeface="Meiryo UI" panose="020B0604030504040204" pitchFamily="50" charset="-128"/>
                          <a:cs typeface="+mn-cs"/>
                        </a:rPr>
                        <a:t>－</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５４３５</a:t>
                      </a:r>
                      <a:r>
                        <a:rPr kumimoji="1" lang="ja-JP" sz="1000" kern="1200" dirty="0">
                          <a:solidFill>
                            <a:schemeClr val="tx1"/>
                          </a:solidFill>
                          <a:latin typeface="Meiryo UI" panose="020B0604030504040204" pitchFamily="50" charset="-128"/>
                          <a:ea typeface="Meiryo UI" panose="020B0604030504040204" pitchFamily="50" charset="-128"/>
                          <a:cs typeface="+mn-cs"/>
                        </a:rPr>
                        <a:t>　</a:t>
                      </a:r>
                      <a:r>
                        <a:rPr kumimoji="1" lang="de-DE" altLang="ja-JP" sz="1000" kern="1200" dirty="0">
                          <a:solidFill>
                            <a:schemeClr val="tx1"/>
                          </a:solidFill>
                          <a:latin typeface="Meiryo UI" panose="020B0604030504040204" pitchFamily="50" charset="-128"/>
                          <a:ea typeface="Meiryo UI" panose="020B0604030504040204" pitchFamily="50" charset="-128"/>
                          <a:cs typeface="+mn-cs"/>
                        </a:rPr>
                        <a:t>MAIL：</a:t>
                      </a:r>
                      <a:r>
                        <a:rPr kumimoji="1" lang="en-US" altLang="zh-TW" sz="1000" kern="1200" dirty="0">
                          <a:solidFill>
                            <a:schemeClr val="tx1"/>
                          </a:solidFill>
                          <a:latin typeface="Meiryo UI" panose="020B0604030504040204" pitchFamily="50" charset="-128"/>
                          <a:ea typeface="Meiryo UI" panose="020B0604030504040204" pitchFamily="50" charset="-128"/>
                          <a:cs typeface="+mn-cs"/>
                        </a:rPr>
                        <a:t>kyushu-kigyoshien@meti.go.jp</a:t>
                      </a:r>
                      <a:endParaRPr kumimoji="1" lang="ja-JP" sz="1000" kern="1200" dirty="0">
                        <a:solidFill>
                          <a:schemeClr val="tx1"/>
                        </a:solidFill>
                        <a:latin typeface="Meiryo UI" panose="020B0604030504040204" pitchFamily="50" charset="-128"/>
                        <a:ea typeface="Meiryo UI" panose="020B0604030504040204" pitchFamily="50" charset="-128"/>
                        <a:cs typeface="+mn-cs"/>
                      </a:endParaRPr>
                    </a:p>
                  </a:txBody>
                  <a:tcPr marL="62865" marR="62865" marT="0" marB="0">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福岡、佐賀、長崎、熊本、大分、宮崎、鹿児島</a:t>
                      </a:r>
                    </a:p>
                  </a:txBody>
                  <a:tcPr marL="62865" marR="62865" marT="0" marB="0">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0008"/>
                  </a:ext>
                </a:extLst>
              </a:tr>
              <a:tr h="496496">
                <a:tc>
                  <a:txBody>
                    <a:bodyPr/>
                    <a:lstStyle/>
                    <a:p>
                      <a:pPr marL="0" algn="ctr"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沖縄</a:t>
                      </a:r>
                    </a:p>
                    <a:p>
                      <a:pPr marL="0" algn="ctr"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総合事務局</a:t>
                      </a:r>
                    </a:p>
                  </a:txBody>
                  <a:tcPr marL="62865" marR="62865" marT="0" marB="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〒９００－０００６　沖縄県那覇市おもろまち２－１－１　</a:t>
                      </a:r>
                      <a:endParaRPr kumimoji="1" lang="en-US" altLang="ja-JP" sz="10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spcAft>
                          <a:spcPts val="0"/>
                        </a:spcAft>
                      </a:pPr>
                      <a:r>
                        <a:rPr kumimoji="1" lang="ja-JP" altLang="en-US" sz="1000" kern="1200" dirty="0">
                          <a:solidFill>
                            <a:schemeClr val="tx1"/>
                          </a:solidFill>
                          <a:latin typeface="Meiryo UI" panose="020B0604030504040204" pitchFamily="50" charset="-128"/>
                          <a:ea typeface="Meiryo UI" panose="020B0604030504040204" pitchFamily="50" charset="-128"/>
                          <a:cs typeface="+mn-cs"/>
                        </a:rPr>
                        <a:t>沖縄総合事務局　</a:t>
                      </a:r>
                      <a:r>
                        <a:rPr kumimoji="1" lang="ja-JP" sz="1000" kern="1200" dirty="0">
                          <a:solidFill>
                            <a:schemeClr val="tx1"/>
                          </a:solidFill>
                          <a:latin typeface="Meiryo UI" panose="020B0604030504040204" pitchFamily="50" charset="-128"/>
                          <a:ea typeface="Meiryo UI" panose="020B0604030504040204" pitchFamily="50" charset="-128"/>
                          <a:cs typeface="+mn-cs"/>
                        </a:rPr>
                        <a:t>経済産業部　</a:t>
                      </a:r>
                      <a:r>
                        <a:rPr kumimoji="1" lang="zh-TW" altLang="en-US" sz="1000" kern="1200" dirty="0">
                          <a:solidFill>
                            <a:schemeClr val="tx1"/>
                          </a:solidFill>
                          <a:latin typeface="Meiryo UI" panose="020B0604030504040204" pitchFamily="50" charset="-128"/>
                          <a:ea typeface="Meiryo UI" panose="020B0604030504040204" pitchFamily="50" charset="-128"/>
                          <a:cs typeface="+mn-cs"/>
                        </a:rPr>
                        <a:t>企画振興課</a:t>
                      </a:r>
                      <a:endParaRPr kumimoji="1" lang="ja-JP" sz="1000" kern="1200" dirty="0">
                        <a:solidFill>
                          <a:schemeClr val="tx1"/>
                        </a:solidFill>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de-DE" sz="1000" kern="1200" dirty="0">
                          <a:solidFill>
                            <a:schemeClr val="tx1"/>
                          </a:solidFill>
                          <a:latin typeface="Meiryo UI" panose="020B0604030504040204" pitchFamily="50" charset="-128"/>
                          <a:ea typeface="Meiryo UI" panose="020B0604030504040204" pitchFamily="50" charset="-128"/>
                          <a:cs typeface="+mn-cs"/>
                        </a:rPr>
                        <a:t>TEL</a:t>
                      </a:r>
                      <a:r>
                        <a:rPr kumimoji="1" lang="ja-JP" sz="1000" kern="1200" dirty="0">
                          <a:solidFill>
                            <a:schemeClr val="tx1"/>
                          </a:solidFill>
                          <a:latin typeface="Meiryo UI" panose="020B0604030504040204" pitchFamily="50" charset="-128"/>
                          <a:ea typeface="Meiryo UI" panose="020B0604030504040204" pitchFamily="50" charset="-128"/>
                          <a:cs typeface="+mn-cs"/>
                        </a:rPr>
                        <a:t>：０９８－</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８６６</a:t>
                      </a:r>
                      <a:r>
                        <a:rPr kumimoji="1" lang="ja-JP" altLang="ja-JP" sz="1000" kern="1200" dirty="0">
                          <a:solidFill>
                            <a:schemeClr val="tx1"/>
                          </a:solidFill>
                          <a:latin typeface="Meiryo UI" panose="020B0604030504040204" pitchFamily="50" charset="-128"/>
                          <a:ea typeface="Meiryo UI" panose="020B0604030504040204" pitchFamily="50" charset="-128"/>
                          <a:cs typeface="+mn-cs"/>
                        </a:rPr>
                        <a:t>－</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１７２７</a:t>
                      </a:r>
                      <a:r>
                        <a:rPr kumimoji="1" lang="ja-JP" sz="1000" kern="1200" dirty="0">
                          <a:solidFill>
                            <a:schemeClr val="tx1"/>
                          </a:solidFill>
                          <a:latin typeface="Meiryo UI" panose="020B0604030504040204" pitchFamily="50" charset="-128"/>
                          <a:ea typeface="Meiryo UI" panose="020B0604030504040204" pitchFamily="50" charset="-128"/>
                          <a:cs typeface="+mn-cs"/>
                        </a:rPr>
                        <a:t>　</a:t>
                      </a:r>
                      <a:r>
                        <a:rPr kumimoji="1" lang="de-DE" altLang="ja-JP" sz="1000" kern="1200" dirty="0">
                          <a:solidFill>
                            <a:schemeClr val="tx1"/>
                          </a:solidFill>
                          <a:latin typeface="Meiryo UI" panose="020B0604030504040204" pitchFamily="50" charset="-128"/>
                          <a:ea typeface="Meiryo UI" panose="020B0604030504040204" pitchFamily="50" charset="-128"/>
                          <a:cs typeface="+mn-cs"/>
                        </a:rPr>
                        <a:t>MAIL：kikakushinkouka@meti.go.jp</a:t>
                      </a:r>
                      <a:endParaRPr kumimoji="1" lang="ja-JP" altLang="ja-JP" sz="1000" kern="1200" dirty="0">
                        <a:solidFill>
                          <a:schemeClr val="tx1"/>
                        </a:solidFill>
                        <a:latin typeface="Meiryo UI" panose="020B0604030504040204" pitchFamily="50" charset="-128"/>
                        <a:ea typeface="Meiryo UI" panose="020B0604030504040204" pitchFamily="50" charset="-128"/>
                        <a:cs typeface="+mn-cs"/>
                      </a:endParaRPr>
                    </a:p>
                  </a:txBody>
                  <a:tcPr marL="62865" marR="62865" marT="0" marB="0">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algn="l" defTabSz="914400" rtl="0" eaLnBrk="1" latinLnBrk="0" hangingPunct="1">
                        <a:spcAft>
                          <a:spcPts val="0"/>
                        </a:spcAft>
                      </a:pPr>
                      <a:r>
                        <a:rPr kumimoji="1" lang="ja-JP" sz="1000" kern="1200" dirty="0">
                          <a:solidFill>
                            <a:schemeClr val="tx1"/>
                          </a:solidFill>
                          <a:latin typeface="Meiryo UI" panose="020B0604030504040204" pitchFamily="50" charset="-128"/>
                          <a:ea typeface="Meiryo UI" panose="020B0604030504040204" pitchFamily="50" charset="-128"/>
                          <a:cs typeface="+mn-cs"/>
                        </a:rPr>
                        <a:t>沖縄</a:t>
                      </a:r>
                    </a:p>
                  </a:txBody>
                  <a:tcPr marL="62865" marR="62865" marT="0" marB="0">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49722922"/>
                  </a:ext>
                </a:extLst>
              </a:tr>
            </a:tbl>
          </a:graphicData>
        </a:graphic>
      </p:graphicFrame>
      <p:sp>
        <p:nvSpPr>
          <p:cNvPr id="12" name="山形 11"/>
          <p:cNvSpPr/>
          <p:nvPr/>
        </p:nvSpPr>
        <p:spPr bwMode="auto">
          <a:xfrm>
            <a:off x="8508658" y="415458"/>
            <a:ext cx="1224136" cy="264150"/>
          </a:xfrm>
          <a:prstGeom prst="chevron">
            <a:avLst/>
          </a:prstGeom>
          <a:solidFill>
            <a:srgbClr val="99D6EC"/>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６．お問い合わせ先</a:t>
            </a:r>
          </a:p>
        </p:txBody>
      </p:sp>
      <p:sp>
        <p:nvSpPr>
          <p:cNvPr id="13" name="山形 12"/>
          <p:cNvSpPr/>
          <p:nvPr/>
        </p:nvSpPr>
        <p:spPr bwMode="auto">
          <a:xfrm>
            <a:off x="7393531" y="415458"/>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５．事前着手の承認</a:t>
            </a:r>
          </a:p>
        </p:txBody>
      </p:sp>
      <p:sp>
        <p:nvSpPr>
          <p:cNvPr id="14" name="山形 13"/>
          <p:cNvSpPr/>
          <p:nvPr/>
        </p:nvSpPr>
        <p:spPr bwMode="auto">
          <a:xfrm>
            <a:off x="6276414" y="416121"/>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４．スケジュール</a:t>
            </a:r>
          </a:p>
        </p:txBody>
      </p:sp>
      <p:sp>
        <p:nvSpPr>
          <p:cNvPr id="15" name="山形 14"/>
          <p:cNvSpPr/>
          <p:nvPr/>
        </p:nvSpPr>
        <p:spPr bwMode="auto">
          <a:xfrm>
            <a:off x="7383303" y="134570"/>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３．採択の審査</a:t>
            </a:r>
          </a:p>
        </p:txBody>
      </p:sp>
      <p:sp>
        <p:nvSpPr>
          <p:cNvPr id="16" name="山形 15"/>
          <p:cNvSpPr/>
          <p:nvPr/>
        </p:nvSpPr>
        <p:spPr bwMode="auto">
          <a:xfrm>
            <a:off x="6267996" y="134570"/>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２．補助要件</a:t>
            </a:r>
          </a:p>
        </p:txBody>
      </p:sp>
      <p:sp>
        <p:nvSpPr>
          <p:cNvPr id="17" name="ホームベース 16"/>
          <p:cNvSpPr/>
          <p:nvPr/>
        </p:nvSpPr>
        <p:spPr bwMode="auto">
          <a:xfrm>
            <a:off x="5152861" y="135399"/>
            <a:ext cx="1223689" cy="264150"/>
          </a:xfrm>
          <a:prstGeom prst="homePlate">
            <a:avLst/>
          </a:prstGeom>
          <a:solidFill>
            <a:schemeClr val="accent5">
              <a:lumMod val="20000"/>
              <a:lumOff val="80000"/>
            </a:schemeClr>
          </a:solidFill>
          <a:ln w="9525">
            <a:solidFill>
              <a:srgbClr val="B2B2B2"/>
            </a:solidFill>
            <a:miter lim="800000"/>
            <a:headEnd/>
            <a:tailEnd/>
          </a:ln>
          <a:effectLst/>
        </p:spPr>
        <p:txBody>
          <a:bodyPr wrap="none" rtlCol="0" anchor="ctr"/>
          <a:lstStyle/>
          <a:p>
            <a:pPr algn="l"/>
            <a:r>
              <a:rPr kumimoji="0" lang="ja-JP" altLang="en-US" sz="900" dirty="0">
                <a:latin typeface="Meiryo UI" panose="020B0604030504040204" pitchFamily="50" charset="-128"/>
                <a:ea typeface="Meiryo UI" panose="020B0604030504040204" pitchFamily="50" charset="-128"/>
              </a:rPr>
              <a:t>１．本補助金の概要</a:t>
            </a:r>
            <a:endParaRPr kumimoji="0" lang="ja-JP" altLang="en-US" sz="16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04887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545288" y="7168331"/>
            <a:ext cx="2311400" cy="365125"/>
          </a:xfrm>
        </p:spPr>
        <p:txBody>
          <a:bodyPr/>
          <a:lstStyle/>
          <a:p>
            <a:fld id="{D9550142-B990-490A-A107-ED7302A7FD52}" type="slidenum">
              <a:rPr kumimoji="1" lang="ja-JP" altLang="en-US" smtClean="0"/>
              <a:t>1</a:t>
            </a:fld>
            <a:endParaRPr kumimoji="1" lang="ja-JP" altLang="en-US"/>
          </a:p>
        </p:txBody>
      </p:sp>
      <p:sp>
        <p:nvSpPr>
          <p:cNvPr id="9" name="タイトル 1"/>
          <p:cNvSpPr>
            <a:spLocks noGrp="1"/>
          </p:cNvSpPr>
          <p:nvPr>
            <p:ph type="title"/>
          </p:nvPr>
        </p:nvSpPr>
        <p:spPr>
          <a:xfrm>
            <a:off x="200472" y="219998"/>
            <a:ext cx="9505502" cy="1200329"/>
          </a:xfrm>
          <a:noFill/>
        </p:spPr>
        <p:txBody>
          <a:bodyPr/>
          <a:lstStyle/>
          <a:p>
            <a:r>
              <a:rPr lang="ja-JP" altLang="en-US" dirty="0"/>
              <a:t>はじめに．</a:t>
            </a:r>
            <a:r>
              <a:rPr lang="en-US" altLang="ja-JP" dirty="0"/>
              <a:t/>
            </a:r>
            <a:br>
              <a:rPr lang="en-US" altLang="ja-JP" dirty="0"/>
            </a:br>
            <a:r>
              <a:rPr lang="ja-JP" altLang="en-US" dirty="0"/>
              <a:t>　　サプライチェーン対策のための国内投資促進事業費補助金は</a:t>
            </a:r>
            <a:r>
              <a:rPr lang="en-US" altLang="ja-JP" dirty="0"/>
              <a:t/>
            </a:r>
            <a:br>
              <a:rPr lang="en-US" altLang="ja-JP" dirty="0"/>
            </a:br>
            <a:r>
              <a:rPr lang="ja-JP" altLang="en-US" dirty="0"/>
              <a:t>　　７年ぶりの全国どこでも事業が可能な立地補助金です</a:t>
            </a:r>
            <a:endParaRPr kumimoji="1" lang="ja-JP" altLang="en-US" sz="2400" dirty="0"/>
          </a:p>
        </p:txBody>
      </p:sp>
      <p:sp>
        <p:nvSpPr>
          <p:cNvPr id="109" name="角丸四角形 108"/>
          <p:cNvSpPr/>
          <p:nvPr/>
        </p:nvSpPr>
        <p:spPr bwMode="auto">
          <a:xfrm>
            <a:off x="1064568" y="1492105"/>
            <a:ext cx="2094281" cy="2259554"/>
          </a:xfrm>
          <a:prstGeom prst="roundRect">
            <a:avLst/>
          </a:prstGeom>
          <a:solidFill>
            <a:schemeClr val="bg1"/>
          </a:solidFill>
          <a:ln>
            <a:solidFill>
              <a:srgbClr val="00286E"/>
            </a:solidFill>
            <a:headEnd/>
            <a:tailEnd/>
          </a:ln>
        </p:spPr>
        <p:style>
          <a:lnRef idx="2">
            <a:schemeClr val="accent1"/>
          </a:lnRef>
          <a:fillRef idx="1">
            <a:schemeClr val="lt1"/>
          </a:fillRef>
          <a:effectRef idx="0">
            <a:schemeClr val="accent1"/>
          </a:effectRef>
          <a:fontRef idx="minor">
            <a:schemeClr val="dk1"/>
          </a:fontRef>
        </p:style>
        <p:txBody>
          <a:bodyPr wrap="none" rtlCol="0" anchor="ctr"/>
          <a:lstStyle/>
          <a:p>
            <a:pPr algn="l"/>
            <a:endParaRPr kumimoji="0" lang="ja-JP" altLang="en-US" sz="1800" dirty="0"/>
          </a:p>
        </p:txBody>
      </p:sp>
      <p:sp>
        <p:nvSpPr>
          <p:cNvPr id="110" name="テキスト ボックス 109"/>
          <p:cNvSpPr txBox="1"/>
          <p:nvPr/>
        </p:nvSpPr>
        <p:spPr>
          <a:xfrm>
            <a:off x="1136577" y="1890850"/>
            <a:ext cx="1944216" cy="523220"/>
          </a:xfrm>
          <a:prstGeom prst="rect">
            <a:avLst/>
          </a:prstGeom>
          <a:noFill/>
        </p:spPr>
        <p:txBody>
          <a:bodyPr wrap="square" lIns="36000" rIns="36000" rtlCol="0">
            <a:spAutoFit/>
          </a:bodyPr>
          <a:lstStyle/>
          <a:p>
            <a:pPr algn="ctr"/>
            <a:r>
              <a:rPr lang="ja-JP" altLang="en-US" sz="1400" b="1" dirty="0">
                <a:latin typeface="Meiryo UI" panose="020B0604030504040204" pitchFamily="50" charset="-128"/>
                <a:ea typeface="Meiryo UI" panose="020B0604030504040204" pitchFamily="50" charset="-128"/>
                <a:cs typeface="メイリオ" panose="020B0604030504040204" pitchFamily="50" charset="-128"/>
              </a:rPr>
              <a:t>建物も補助対象</a:t>
            </a:r>
            <a:endParaRPr lang="en-US" altLang="ja-JP" sz="1400" b="1" dirty="0">
              <a:latin typeface="Meiryo UI" panose="020B0604030504040204" pitchFamily="50" charset="-128"/>
              <a:ea typeface="Meiryo UI" panose="020B0604030504040204" pitchFamily="50" charset="-128"/>
              <a:cs typeface="メイリオ" panose="020B0604030504040204" pitchFamily="50" charset="-128"/>
            </a:endParaRPr>
          </a:p>
          <a:p>
            <a:pPr algn="ctr"/>
            <a:r>
              <a:rPr lang="ja-JP" altLang="en-US" sz="1400" b="1" dirty="0">
                <a:latin typeface="Meiryo UI" panose="020B0604030504040204" pitchFamily="50" charset="-128"/>
                <a:ea typeface="Meiryo UI" panose="020B0604030504040204" pitchFamily="50" charset="-128"/>
                <a:cs typeface="メイリオ" panose="020B0604030504040204" pitchFamily="50" charset="-128"/>
              </a:rPr>
              <a:t>になります</a:t>
            </a:r>
          </a:p>
        </p:txBody>
      </p:sp>
      <p:sp>
        <p:nvSpPr>
          <p:cNvPr id="111" name="テキスト ボックス 110"/>
          <p:cNvSpPr txBox="1"/>
          <p:nvPr/>
        </p:nvSpPr>
        <p:spPr>
          <a:xfrm>
            <a:off x="1608204" y="1501366"/>
            <a:ext cx="1007007" cy="338554"/>
          </a:xfrm>
          <a:prstGeom prst="rect">
            <a:avLst/>
          </a:prstGeom>
          <a:solidFill>
            <a:srgbClr val="00286E"/>
          </a:solidFill>
          <a:ln>
            <a:solidFill>
              <a:srgbClr val="00286E"/>
            </a:solidFill>
          </a:ln>
          <a:effectLst/>
        </p:spPr>
        <p:style>
          <a:lnRef idx="1">
            <a:schemeClr val="accent1"/>
          </a:lnRef>
          <a:fillRef idx="3">
            <a:schemeClr val="accent1"/>
          </a:fillRef>
          <a:effectRef idx="2">
            <a:schemeClr val="accent1"/>
          </a:effectRef>
          <a:fontRef idx="minor">
            <a:schemeClr val="lt1"/>
          </a:fontRef>
        </p:style>
        <p:txBody>
          <a:bodyPr wrap="none" rtlCol="0">
            <a:spAutoFit/>
          </a:bodyPr>
          <a:lstStyle/>
          <a:p>
            <a:pPr algn="ctr"/>
            <a:r>
              <a:rPr kumimoji="1" lang="ja-JP" altLang="en-US" sz="1600" dirty="0">
                <a:latin typeface="Meiryo UI" panose="020B0604030504040204" pitchFamily="50" charset="-128"/>
                <a:ea typeface="Meiryo UI" panose="020B0604030504040204" pitchFamily="50" charset="-128"/>
                <a:cs typeface="メイリオ" panose="020B0604030504040204" pitchFamily="50" charset="-128"/>
              </a:rPr>
              <a:t>ポイント①</a:t>
            </a:r>
            <a:endParaRPr kumimoji="1" lang="ja-JP" altLang="en-US" sz="1200" dirty="0">
              <a:latin typeface="Meiryo UI" panose="020B0604030504040204" pitchFamily="50" charset="-128"/>
              <a:ea typeface="Meiryo UI" panose="020B0604030504040204" pitchFamily="50" charset="-128"/>
              <a:cs typeface="メイリオ" panose="020B0604030504040204" pitchFamily="50" charset="-128"/>
            </a:endParaRPr>
          </a:p>
        </p:txBody>
      </p:sp>
      <p:pic>
        <p:nvPicPr>
          <p:cNvPr id="115" name="図 1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35640" y="2917920"/>
            <a:ext cx="670696" cy="335348"/>
          </a:xfrm>
          <a:prstGeom prst="rect">
            <a:avLst/>
          </a:prstGeom>
        </p:spPr>
      </p:pic>
      <p:pic>
        <p:nvPicPr>
          <p:cNvPr id="116" name="図 115"/>
          <p:cNvPicPr>
            <a:picLocks noChangeAspect="1"/>
          </p:cNvPicPr>
          <p:nvPr/>
        </p:nvPicPr>
        <p:blipFill>
          <a:blip r:embed="rId3"/>
          <a:stretch>
            <a:fillRect/>
          </a:stretch>
        </p:blipFill>
        <p:spPr>
          <a:xfrm>
            <a:off x="2294669" y="2415771"/>
            <a:ext cx="463732" cy="406657"/>
          </a:xfrm>
          <a:prstGeom prst="rect">
            <a:avLst/>
          </a:prstGeom>
        </p:spPr>
      </p:pic>
      <p:sp>
        <p:nvSpPr>
          <p:cNvPr id="117" name="テキスト ボックス 116"/>
          <p:cNvSpPr txBox="1"/>
          <p:nvPr/>
        </p:nvSpPr>
        <p:spPr>
          <a:xfrm>
            <a:off x="1487426" y="2488869"/>
            <a:ext cx="495531" cy="261610"/>
          </a:xfrm>
          <a:prstGeom prst="rect">
            <a:avLst/>
          </a:prstGeom>
          <a:solidFill>
            <a:srgbClr val="A0153A"/>
          </a:solidFill>
          <a:ln>
            <a:solidFill>
              <a:srgbClr val="A0153A"/>
            </a:solidFill>
          </a:ln>
          <a:effectLst/>
        </p:spPr>
        <p:style>
          <a:lnRef idx="1">
            <a:schemeClr val="accent2"/>
          </a:lnRef>
          <a:fillRef idx="3">
            <a:schemeClr val="accent2"/>
          </a:fillRef>
          <a:effectRef idx="2">
            <a:schemeClr val="accent2"/>
          </a:effectRef>
          <a:fontRef idx="minor">
            <a:schemeClr val="lt1"/>
          </a:fontRef>
        </p:style>
        <p:txBody>
          <a:bodyPr wrap="square" lIns="36000" rIns="36000" rtlCol="0">
            <a:spAutoFit/>
          </a:bodyPr>
          <a:lstStyle/>
          <a:p>
            <a:pPr algn="ctr"/>
            <a:r>
              <a:rPr lang="ja-JP" altLang="en-US" sz="1050" dirty="0">
                <a:latin typeface="Meiryo UI" panose="020B0604030504040204" pitchFamily="50" charset="-128"/>
                <a:ea typeface="Meiryo UI" panose="020B0604030504040204" pitchFamily="50" charset="-128"/>
                <a:cs typeface="メイリオ" panose="020B0604030504040204" pitchFamily="50" charset="-128"/>
              </a:rPr>
              <a:t>建物</a:t>
            </a:r>
            <a:endParaRPr lang="en-US" altLang="ja-JP" sz="1100" dirty="0">
              <a:solidFill>
                <a:srgbClr val="FF0000"/>
              </a:solidFill>
              <a:latin typeface="Meiryo UI" panose="020B0604030504040204" pitchFamily="50" charset="-128"/>
              <a:ea typeface="Meiryo UI" panose="020B0604030504040204" pitchFamily="50" charset="-128"/>
              <a:cs typeface="メイリオ" panose="020B0604030504040204" pitchFamily="50" charset="-128"/>
            </a:endParaRPr>
          </a:p>
        </p:txBody>
      </p:sp>
      <p:sp>
        <p:nvSpPr>
          <p:cNvPr id="118" name="テキスト ボックス 117"/>
          <p:cNvSpPr txBox="1"/>
          <p:nvPr/>
        </p:nvSpPr>
        <p:spPr>
          <a:xfrm>
            <a:off x="1487022" y="2955350"/>
            <a:ext cx="495531" cy="261610"/>
          </a:xfrm>
          <a:prstGeom prst="rect">
            <a:avLst/>
          </a:prstGeom>
          <a:solidFill>
            <a:srgbClr val="FFBE46"/>
          </a:solidFill>
          <a:ln>
            <a:solidFill>
              <a:srgbClr val="FFBE3C"/>
            </a:solidFill>
          </a:ln>
          <a:effectLst/>
        </p:spPr>
        <p:style>
          <a:lnRef idx="1">
            <a:schemeClr val="accent6"/>
          </a:lnRef>
          <a:fillRef idx="3">
            <a:schemeClr val="accent6"/>
          </a:fillRef>
          <a:effectRef idx="2">
            <a:schemeClr val="accent6"/>
          </a:effectRef>
          <a:fontRef idx="minor">
            <a:schemeClr val="lt1"/>
          </a:fontRef>
        </p:style>
        <p:txBody>
          <a:bodyPr wrap="square" lIns="36000" rIns="36000" rtlCol="0">
            <a:spAutoFit/>
          </a:bodyPr>
          <a:lstStyle/>
          <a:p>
            <a:pPr algn="ctr"/>
            <a:r>
              <a:rPr lang="ja-JP" altLang="en-US" sz="1050" dirty="0">
                <a:latin typeface="Meiryo UI" panose="020B0604030504040204" pitchFamily="50" charset="-128"/>
                <a:ea typeface="Meiryo UI" panose="020B0604030504040204" pitchFamily="50" charset="-128"/>
                <a:cs typeface="メイリオ" panose="020B0604030504040204" pitchFamily="50" charset="-128"/>
              </a:rPr>
              <a:t>設備</a:t>
            </a:r>
            <a:endParaRPr lang="en-US" altLang="ja-JP" sz="1100" dirty="0">
              <a:solidFill>
                <a:srgbClr val="FF0000"/>
              </a:solidFill>
              <a:latin typeface="Meiryo UI" panose="020B0604030504040204" pitchFamily="50" charset="-128"/>
              <a:ea typeface="Meiryo UI" panose="020B0604030504040204" pitchFamily="50" charset="-128"/>
              <a:cs typeface="メイリオ" panose="020B0604030504040204" pitchFamily="50" charset="-128"/>
            </a:endParaRPr>
          </a:p>
        </p:txBody>
      </p:sp>
      <p:sp>
        <p:nvSpPr>
          <p:cNvPr id="119" name="テキスト ボックス 118"/>
          <p:cNvSpPr txBox="1"/>
          <p:nvPr/>
        </p:nvSpPr>
        <p:spPr>
          <a:xfrm>
            <a:off x="1487022" y="3422943"/>
            <a:ext cx="495531" cy="253916"/>
          </a:xfrm>
          <a:prstGeom prst="rect">
            <a:avLst/>
          </a:prstGeom>
          <a:solidFill>
            <a:srgbClr val="A0C84D"/>
          </a:solidFill>
          <a:ln>
            <a:solidFill>
              <a:srgbClr val="A0C84D"/>
            </a:solidFill>
          </a:ln>
          <a:effectLst/>
        </p:spPr>
        <p:style>
          <a:lnRef idx="1">
            <a:schemeClr val="accent3"/>
          </a:lnRef>
          <a:fillRef idx="3">
            <a:schemeClr val="accent3"/>
          </a:fillRef>
          <a:effectRef idx="2">
            <a:schemeClr val="accent3"/>
          </a:effectRef>
          <a:fontRef idx="minor">
            <a:schemeClr val="lt1"/>
          </a:fontRef>
        </p:style>
        <p:txBody>
          <a:bodyPr wrap="square" lIns="36000" rIns="36000" rtlCol="0">
            <a:spAutoFit/>
          </a:bodyPr>
          <a:lstStyle/>
          <a:p>
            <a:pPr algn="ctr"/>
            <a:r>
              <a:rPr lang="ja-JP" altLang="en-US" sz="1050" dirty="0">
                <a:latin typeface="Meiryo UI" panose="020B0604030504040204" pitchFamily="50" charset="-128"/>
                <a:ea typeface="Meiryo UI" panose="020B0604030504040204" pitchFamily="50" charset="-128"/>
                <a:cs typeface="メイリオ" panose="020B0604030504040204" pitchFamily="50" charset="-128"/>
              </a:rPr>
              <a:t>システム</a:t>
            </a:r>
            <a:endParaRPr lang="en-US" altLang="ja-JP" sz="1100" dirty="0">
              <a:solidFill>
                <a:srgbClr val="FF0000"/>
              </a:solidFill>
              <a:latin typeface="Meiryo UI" panose="020B0604030504040204" pitchFamily="50" charset="-128"/>
              <a:ea typeface="Meiryo UI" panose="020B0604030504040204" pitchFamily="50" charset="-128"/>
              <a:cs typeface="メイリオ" panose="020B0604030504040204" pitchFamily="50" charset="-128"/>
            </a:endParaRPr>
          </a:p>
        </p:txBody>
      </p:sp>
      <p:pic>
        <p:nvPicPr>
          <p:cNvPr id="120" name="図 1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15585" y="3335046"/>
            <a:ext cx="459996" cy="369722"/>
          </a:xfrm>
          <a:prstGeom prst="rect">
            <a:avLst/>
          </a:prstGeom>
        </p:spPr>
      </p:pic>
      <p:sp>
        <p:nvSpPr>
          <p:cNvPr id="127" name="角丸四角形 126"/>
          <p:cNvSpPr/>
          <p:nvPr/>
        </p:nvSpPr>
        <p:spPr bwMode="auto">
          <a:xfrm>
            <a:off x="3937229" y="1518618"/>
            <a:ext cx="2095200" cy="2259554"/>
          </a:xfrm>
          <a:prstGeom prst="roundRect">
            <a:avLst/>
          </a:prstGeom>
          <a:solidFill>
            <a:schemeClr val="bg1"/>
          </a:solidFill>
          <a:ln>
            <a:solidFill>
              <a:srgbClr val="00286E"/>
            </a:solidFill>
            <a:headEnd/>
            <a:tailEnd/>
          </a:ln>
        </p:spPr>
        <p:style>
          <a:lnRef idx="2">
            <a:schemeClr val="accent1"/>
          </a:lnRef>
          <a:fillRef idx="1">
            <a:schemeClr val="lt1"/>
          </a:fillRef>
          <a:effectRef idx="0">
            <a:schemeClr val="accent1"/>
          </a:effectRef>
          <a:fontRef idx="minor">
            <a:schemeClr val="dk1"/>
          </a:fontRef>
        </p:style>
        <p:txBody>
          <a:bodyPr wrap="none" rtlCol="0" anchor="ctr"/>
          <a:lstStyle/>
          <a:p>
            <a:pPr algn="l"/>
            <a:endParaRPr kumimoji="0" lang="ja-JP" altLang="en-US" sz="1800" dirty="0"/>
          </a:p>
        </p:txBody>
      </p:sp>
      <p:sp>
        <p:nvSpPr>
          <p:cNvPr id="128" name="テキスト ボックス 127"/>
          <p:cNvSpPr txBox="1"/>
          <p:nvPr/>
        </p:nvSpPr>
        <p:spPr>
          <a:xfrm>
            <a:off x="4036451" y="1917363"/>
            <a:ext cx="1944216" cy="307777"/>
          </a:xfrm>
          <a:prstGeom prst="rect">
            <a:avLst/>
          </a:prstGeom>
          <a:noFill/>
        </p:spPr>
        <p:txBody>
          <a:bodyPr wrap="square" lIns="36000" rIns="36000" rtlCol="0">
            <a:spAutoFit/>
          </a:bodyPr>
          <a:lstStyle/>
          <a:p>
            <a:pPr algn="ctr"/>
            <a:r>
              <a:rPr lang="ja-JP" altLang="en-US" sz="1400" b="1" dirty="0">
                <a:latin typeface="Meiryo UI" panose="020B0604030504040204" pitchFamily="50" charset="-128"/>
                <a:ea typeface="Meiryo UI" panose="020B0604030504040204" pitchFamily="50" charset="-128"/>
                <a:cs typeface="メイリオ" panose="020B0604030504040204" pitchFamily="50" charset="-128"/>
              </a:rPr>
              <a:t>補助率</a:t>
            </a:r>
            <a:endParaRPr lang="en-US" altLang="ja-JP" sz="1400"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129" name="テキスト ボックス 128"/>
          <p:cNvSpPr txBox="1"/>
          <p:nvPr/>
        </p:nvSpPr>
        <p:spPr>
          <a:xfrm>
            <a:off x="4481325" y="1518618"/>
            <a:ext cx="1007007" cy="338554"/>
          </a:xfrm>
          <a:prstGeom prst="rect">
            <a:avLst/>
          </a:prstGeom>
          <a:solidFill>
            <a:srgbClr val="00286E"/>
          </a:solidFill>
          <a:ln>
            <a:solidFill>
              <a:srgbClr val="00286E"/>
            </a:solidFill>
          </a:ln>
          <a:effectLst/>
        </p:spPr>
        <p:style>
          <a:lnRef idx="1">
            <a:schemeClr val="accent1"/>
          </a:lnRef>
          <a:fillRef idx="3">
            <a:schemeClr val="accent1"/>
          </a:fillRef>
          <a:effectRef idx="2">
            <a:schemeClr val="accent1"/>
          </a:effectRef>
          <a:fontRef idx="minor">
            <a:schemeClr val="lt1"/>
          </a:fontRef>
        </p:style>
        <p:txBody>
          <a:bodyPr wrap="none" rtlCol="0">
            <a:spAutoFit/>
          </a:bodyPr>
          <a:lstStyle/>
          <a:p>
            <a:pPr algn="ctr"/>
            <a:r>
              <a:rPr kumimoji="1" lang="ja-JP" altLang="en-US" sz="1600" dirty="0">
                <a:latin typeface="Meiryo UI" panose="020B0604030504040204" pitchFamily="50" charset="-128"/>
                <a:ea typeface="Meiryo UI" panose="020B0604030504040204" pitchFamily="50" charset="-128"/>
                <a:cs typeface="メイリオ" panose="020B0604030504040204" pitchFamily="50" charset="-128"/>
              </a:rPr>
              <a:t>ポイント②</a:t>
            </a:r>
            <a:endParaRPr kumimoji="1" lang="ja-JP" altLang="en-US" sz="120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132" name="テキスト ボックス 131">
            <a:extLst>
              <a:ext uri="{FF2B5EF4-FFF2-40B4-BE49-F238E27FC236}">
                <a16:creationId xmlns="" xmlns:a16="http://schemas.microsoft.com/office/drawing/2014/main" id="{89489848-FC31-4187-9EA0-9538980F8AE9}"/>
              </a:ext>
            </a:extLst>
          </p:cNvPr>
          <p:cNvSpPr txBox="1"/>
          <p:nvPr/>
        </p:nvSpPr>
        <p:spPr>
          <a:xfrm>
            <a:off x="4015119" y="2293712"/>
            <a:ext cx="1965548" cy="461665"/>
          </a:xfrm>
          <a:prstGeom prst="rect">
            <a:avLst/>
          </a:prstGeom>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事業負担を軽減しサプライチェーン再構築を支援</a:t>
            </a:r>
            <a:endParaRPr kumimoji="1" lang="en-US" altLang="ja-JP" sz="12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34" name="グラフ 133"/>
          <p:cNvGraphicFramePr/>
          <p:nvPr>
            <p:extLst>
              <p:ext uri="{D42A27DB-BD31-4B8C-83A1-F6EECF244321}">
                <p14:modId xmlns:p14="http://schemas.microsoft.com/office/powerpoint/2010/main" val="2547741222"/>
              </p:ext>
            </p:extLst>
          </p:nvPr>
        </p:nvGraphicFramePr>
        <p:xfrm>
          <a:off x="4301563" y="2750792"/>
          <a:ext cx="1438984" cy="973521"/>
        </p:xfrm>
        <a:graphic>
          <a:graphicData uri="http://schemas.openxmlformats.org/drawingml/2006/chart">
            <c:chart xmlns:c="http://schemas.openxmlformats.org/drawingml/2006/chart" xmlns:r="http://schemas.openxmlformats.org/officeDocument/2006/relationships" r:id="rId5"/>
          </a:graphicData>
        </a:graphic>
      </p:graphicFrame>
      <p:sp>
        <p:nvSpPr>
          <p:cNvPr id="135" name="角丸四角形 134"/>
          <p:cNvSpPr/>
          <p:nvPr/>
        </p:nvSpPr>
        <p:spPr bwMode="auto">
          <a:xfrm>
            <a:off x="6810809" y="1516190"/>
            <a:ext cx="2095200" cy="2259554"/>
          </a:xfrm>
          <a:prstGeom prst="roundRect">
            <a:avLst/>
          </a:prstGeom>
          <a:solidFill>
            <a:schemeClr val="bg1"/>
          </a:solidFill>
          <a:ln>
            <a:solidFill>
              <a:srgbClr val="00286E"/>
            </a:solidFill>
            <a:headEnd/>
            <a:tailEnd/>
          </a:ln>
        </p:spPr>
        <p:style>
          <a:lnRef idx="2">
            <a:schemeClr val="accent1"/>
          </a:lnRef>
          <a:fillRef idx="1">
            <a:schemeClr val="lt1"/>
          </a:fillRef>
          <a:effectRef idx="0">
            <a:schemeClr val="accent1"/>
          </a:effectRef>
          <a:fontRef idx="minor">
            <a:schemeClr val="dk1"/>
          </a:fontRef>
        </p:style>
        <p:txBody>
          <a:bodyPr wrap="none" rtlCol="0" anchor="ctr"/>
          <a:lstStyle/>
          <a:p>
            <a:pPr algn="l"/>
            <a:endParaRPr kumimoji="0" lang="ja-JP" altLang="en-US" sz="1800" dirty="0"/>
          </a:p>
        </p:txBody>
      </p:sp>
      <p:sp>
        <p:nvSpPr>
          <p:cNvPr id="136" name="テキスト ボックス 135"/>
          <p:cNvSpPr txBox="1"/>
          <p:nvPr/>
        </p:nvSpPr>
        <p:spPr>
          <a:xfrm>
            <a:off x="6936323" y="1914935"/>
            <a:ext cx="1800199" cy="523220"/>
          </a:xfrm>
          <a:prstGeom prst="rect">
            <a:avLst/>
          </a:prstGeom>
          <a:noFill/>
        </p:spPr>
        <p:txBody>
          <a:bodyPr wrap="square" lIns="36000" rIns="36000" rtlCol="0">
            <a:spAutoFit/>
          </a:bodyPr>
          <a:lstStyle/>
          <a:p>
            <a:pPr algn="ctr"/>
            <a:r>
              <a:rPr lang="ja-JP" altLang="en-US" sz="1400" b="1" dirty="0">
                <a:latin typeface="Meiryo UI" panose="020B0604030504040204" pitchFamily="50" charset="-128"/>
                <a:ea typeface="Meiryo UI" panose="020B0604030504040204" pitchFamily="50" charset="-128"/>
                <a:cs typeface="メイリオ" panose="020B0604030504040204" pitchFamily="50" charset="-128"/>
              </a:rPr>
              <a:t>補助上限額</a:t>
            </a:r>
            <a:endParaRPr lang="en-US" altLang="ja-JP" sz="1400" b="1" dirty="0">
              <a:latin typeface="Meiryo UI" panose="020B0604030504040204" pitchFamily="50" charset="-128"/>
              <a:ea typeface="Meiryo UI" panose="020B0604030504040204" pitchFamily="50" charset="-128"/>
              <a:cs typeface="メイリオ" panose="020B0604030504040204" pitchFamily="50" charset="-128"/>
            </a:endParaRPr>
          </a:p>
          <a:p>
            <a:pPr algn="ctr"/>
            <a:r>
              <a:rPr lang="en-US" altLang="ja-JP" sz="1400" b="1" dirty="0">
                <a:latin typeface="Meiryo UI" panose="020B0604030504040204" pitchFamily="50" charset="-128"/>
                <a:ea typeface="Meiryo UI" panose="020B0604030504040204" pitchFamily="50" charset="-128"/>
                <a:cs typeface="メイリオ" panose="020B0604030504040204" pitchFamily="50" charset="-128"/>
              </a:rPr>
              <a:t>150</a:t>
            </a:r>
            <a:r>
              <a:rPr lang="ja-JP" altLang="en-US" sz="1400" b="1" dirty="0">
                <a:latin typeface="Meiryo UI" panose="020B0604030504040204" pitchFamily="50" charset="-128"/>
                <a:ea typeface="Meiryo UI" panose="020B0604030504040204" pitchFamily="50" charset="-128"/>
                <a:cs typeface="メイリオ" panose="020B0604030504040204" pitchFamily="50" charset="-128"/>
              </a:rPr>
              <a:t>億円</a:t>
            </a:r>
            <a:endParaRPr lang="en-US" altLang="ja-JP" sz="1400"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137" name="テキスト ボックス 136"/>
          <p:cNvSpPr txBox="1"/>
          <p:nvPr/>
        </p:nvSpPr>
        <p:spPr>
          <a:xfrm>
            <a:off x="7342170" y="1516190"/>
            <a:ext cx="1007007" cy="338554"/>
          </a:xfrm>
          <a:prstGeom prst="rect">
            <a:avLst/>
          </a:prstGeom>
          <a:solidFill>
            <a:srgbClr val="00286E"/>
          </a:solidFill>
          <a:ln>
            <a:solidFill>
              <a:srgbClr val="00286E"/>
            </a:solidFill>
          </a:ln>
          <a:effectLst/>
        </p:spPr>
        <p:style>
          <a:lnRef idx="1">
            <a:schemeClr val="accent1"/>
          </a:lnRef>
          <a:fillRef idx="3">
            <a:schemeClr val="accent1"/>
          </a:fillRef>
          <a:effectRef idx="2">
            <a:schemeClr val="accent1"/>
          </a:effectRef>
          <a:fontRef idx="minor">
            <a:schemeClr val="lt1"/>
          </a:fontRef>
        </p:style>
        <p:txBody>
          <a:bodyPr wrap="none" rtlCol="0">
            <a:spAutoFit/>
          </a:bodyPr>
          <a:lstStyle/>
          <a:p>
            <a:pPr algn="ctr"/>
            <a:r>
              <a:rPr kumimoji="1" lang="ja-JP" altLang="en-US" sz="1600" dirty="0">
                <a:latin typeface="Meiryo UI" panose="020B0604030504040204" pitchFamily="50" charset="-128"/>
                <a:ea typeface="Meiryo UI" panose="020B0604030504040204" pitchFamily="50" charset="-128"/>
                <a:cs typeface="メイリオ" panose="020B0604030504040204" pitchFamily="50" charset="-128"/>
              </a:rPr>
              <a:t>ポイント③</a:t>
            </a:r>
            <a:endParaRPr kumimoji="1" lang="ja-JP" altLang="en-US" sz="120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23" name="テキスト ボックス 22"/>
          <p:cNvSpPr txBox="1"/>
          <p:nvPr/>
        </p:nvSpPr>
        <p:spPr>
          <a:xfrm>
            <a:off x="0" y="6300028"/>
            <a:ext cx="9906000" cy="369332"/>
          </a:xfrm>
          <a:prstGeom prst="rect">
            <a:avLst/>
          </a:prstGeom>
          <a:noFill/>
        </p:spPr>
        <p:txBody>
          <a:bodyPr wrap="square" rtlCol="0">
            <a:spAutoFit/>
          </a:bodyPr>
          <a:lstStyle/>
          <a:p>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これらにより、</a:t>
            </a:r>
            <a:r>
              <a:rPr lang="ja-JP" altLang="ja-JP" b="1" u="heavy" dirty="0"/>
              <a:t>サプライチェーン強靱化</a:t>
            </a:r>
            <a:r>
              <a:rPr lang="ja-JP" altLang="ja-JP" b="1" dirty="0"/>
              <a:t>を図るため、</a:t>
            </a:r>
            <a:r>
              <a:rPr lang="ja-JP" altLang="ja-JP" b="1" u="heavy" dirty="0"/>
              <a:t>企業が選択した様々な取組を支援</a:t>
            </a:r>
            <a:r>
              <a:rPr lang="ja-JP" altLang="en-US" b="1" dirty="0"/>
              <a:t>します</a:t>
            </a:r>
            <a:endParaRPr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1" name="テキスト ボックス 150">
            <a:extLst>
              <a:ext uri="{FF2B5EF4-FFF2-40B4-BE49-F238E27FC236}">
                <a16:creationId xmlns="" xmlns:a16="http://schemas.microsoft.com/office/drawing/2014/main" id="{89489848-FC31-4187-9EA0-9538980F8AE9}"/>
              </a:ext>
            </a:extLst>
          </p:cNvPr>
          <p:cNvSpPr txBox="1"/>
          <p:nvPr/>
        </p:nvSpPr>
        <p:spPr>
          <a:xfrm>
            <a:off x="6936323" y="2472634"/>
            <a:ext cx="1853391" cy="46166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ja-JP" altLang="en-US" sz="1200" dirty="0">
                <a:latin typeface="Meiryo UI" panose="020B0604030504040204" pitchFamily="50" charset="-128"/>
                <a:ea typeface="Meiryo UI" panose="020B0604030504040204" pitchFamily="50" charset="-128"/>
                <a:cs typeface="Meiryo UI" panose="020B0604030504040204" pitchFamily="50" charset="-128"/>
              </a:rPr>
              <a:t>大規模投資が可能</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cs typeface="Meiryo UI" panose="020B0604030504040204" pitchFamily="50" charset="-128"/>
              </a:rPr>
              <a:t>となります</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49" name="表 48"/>
          <p:cNvGraphicFramePr>
            <a:graphicFrameLocks noGrp="1"/>
          </p:cNvGraphicFramePr>
          <p:nvPr>
            <p:extLst>
              <p:ext uri="{D42A27DB-BD31-4B8C-83A1-F6EECF244321}">
                <p14:modId xmlns:p14="http://schemas.microsoft.com/office/powerpoint/2010/main" val="3089788865"/>
              </p:ext>
            </p:extLst>
          </p:nvPr>
        </p:nvGraphicFramePr>
        <p:xfrm>
          <a:off x="2324708" y="3936386"/>
          <a:ext cx="5256584" cy="2194560"/>
        </p:xfrm>
        <a:graphic>
          <a:graphicData uri="http://schemas.openxmlformats.org/drawingml/2006/table">
            <a:tbl>
              <a:tblPr firstRow="1" bandRow="1">
                <a:tableStyleId>{5940675A-B579-460E-94D1-54222C63F5DA}</a:tableStyleId>
              </a:tblPr>
              <a:tblGrid>
                <a:gridCol w="1290657">
                  <a:extLst>
                    <a:ext uri="{9D8B030D-6E8A-4147-A177-3AD203B41FA5}">
                      <a16:colId xmlns="" xmlns:a16="http://schemas.microsoft.com/office/drawing/2014/main" val="1758628013"/>
                    </a:ext>
                  </a:extLst>
                </a:gridCol>
                <a:gridCol w="3965927">
                  <a:extLst>
                    <a:ext uri="{9D8B030D-6E8A-4147-A177-3AD203B41FA5}">
                      <a16:colId xmlns="" xmlns:a16="http://schemas.microsoft.com/office/drawing/2014/main" val="1417463656"/>
                    </a:ext>
                  </a:extLst>
                </a:gridCol>
              </a:tblGrid>
              <a:tr h="314687">
                <a:tc>
                  <a:txBody>
                    <a:bodyPr/>
                    <a:lstStyle/>
                    <a:p>
                      <a:pPr algn="ctr"/>
                      <a:r>
                        <a:rPr kumimoji="1" lang="ja-JP" altLang="en-US" sz="1600" b="1" dirty="0">
                          <a:latin typeface="Meiryo UI" panose="020B0604030504040204" pitchFamily="50" charset="-128"/>
                          <a:ea typeface="Meiryo UI" panose="020B0604030504040204" pitchFamily="50" charset="-128"/>
                        </a:rPr>
                        <a:t>補助対象</a:t>
                      </a:r>
                    </a:p>
                  </a:txBody>
                  <a:tcPr anchor="ctr">
                    <a:solidFill>
                      <a:srgbClr val="29A9DA"/>
                    </a:solidFill>
                  </a:tcPr>
                </a:tc>
                <a:tc>
                  <a:txBody>
                    <a:bodyPr/>
                    <a:lstStyle/>
                    <a:p>
                      <a:r>
                        <a:rPr kumimoji="1" lang="ja-JP" altLang="en-US" sz="1600" dirty="0">
                          <a:latin typeface="Meiryo UI" panose="020B0604030504040204" pitchFamily="50" charset="-128"/>
                          <a:ea typeface="Meiryo UI" panose="020B0604030504040204" pitchFamily="50" charset="-128"/>
                        </a:rPr>
                        <a:t>建物・設備の導入等</a:t>
                      </a:r>
                    </a:p>
                  </a:txBody>
                  <a:tcPr>
                    <a:solidFill>
                      <a:schemeClr val="bg1"/>
                    </a:solidFill>
                  </a:tcPr>
                </a:tc>
                <a:extLst>
                  <a:ext uri="{0D108BD9-81ED-4DB2-BD59-A6C34878D82A}">
                    <a16:rowId xmlns="" xmlns:a16="http://schemas.microsoft.com/office/drawing/2014/main" val="1654669963"/>
                  </a:ext>
                </a:extLst>
              </a:tr>
              <a:tr h="1115709">
                <a:tc>
                  <a:txBody>
                    <a:bodyPr/>
                    <a:lstStyle/>
                    <a:p>
                      <a:pPr algn="ctr"/>
                      <a:r>
                        <a:rPr kumimoji="1" lang="ja-JP" altLang="en-US" sz="1600" b="1" dirty="0">
                          <a:latin typeface="Meiryo UI" panose="020B0604030504040204" pitchFamily="50" charset="-128"/>
                          <a:ea typeface="Meiryo UI" panose="020B0604030504040204" pitchFamily="50" charset="-128"/>
                        </a:rPr>
                        <a:t>補助対象者</a:t>
                      </a:r>
                      <a:endParaRPr kumimoji="1" lang="en-US" altLang="ja-JP" sz="1600" b="1" dirty="0">
                        <a:latin typeface="Meiryo UI" panose="020B0604030504040204" pitchFamily="50" charset="-128"/>
                        <a:ea typeface="Meiryo UI" panose="020B0604030504040204" pitchFamily="50" charset="-128"/>
                      </a:endParaRPr>
                    </a:p>
                    <a:p>
                      <a:pPr algn="ctr"/>
                      <a:r>
                        <a:rPr kumimoji="1" lang="ja-JP" altLang="en-US" sz="1600" b="1" dirty="0">
                          <a:latin typeface="Meiryo UI" panose="020B0604030504040204" pitchFamily="50" charset="-128"/>
                          <a:ea typeface="Meiryo UI" panose="020B0604030504040204" pitchFamily="50" charset="-128"/>
                        </a:rPr>
                        <a:t>／補助率</a:t>
                      </a:r>
                    </a:p>
                  </a:txBody>
                  <a:tcPr anchor="ctr">
                    <a:solidFill>
                      <a:srgbClr val="29A9DA"/>
                    </a:solidFill>
                  </a:tcPr>
                </a:tc>
                <a:tc>
                  <a:txBody>
                    <a:bodyPr/>
                    <a:lstStyle/>
                    <a:p>
                      <a:r>
                        <a:rPr kumimoji="1" lang="ja-JP" altLang="en-US" sz="1600" dirty="0">
                          <a:latin typeface="Meiryo UI" panose="020B0604030504040204" pitchFamily="50" charset="-128"/>
                          <a:ea typeface="Meiryo UI" panose="020B0604030504040204" pitchFamily="50" charset="-128"/>
                        </a:rPr>
                        <a:t>［大企業］　 １／２以内</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［中小企業等］２／３以内</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［中小企業等グループ］３／４以内</a:t>
                      </a:r>
                      <a:endParaRPr kumimoji="1" lang="en-US" altLang="ja-JP" sz="16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要件</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の補助率は［大企業］２／３以内</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　　　　　　　　　　　　 ［中小企業］３／４以内</a:t>
                      </a:r>
                      <a:endParaRPr kumimoji="1" lang="en-US" altLang="ja-JP" sz="1200" dirty="0">
                        <a:latin typeface="Meiryo UI" panose="020B0604030504040204" pitchFamily="50" charset="-128"/>
                        <a:ea typeface="Meiryo UI" panose="020B0604030504040204" pitchFamily="50" charset="-128"/>
                        <a:cs typeface="Meiryo UI" panose="020B0604030504040204" pitchFamily="50" charset="-128"/>
                      </a:endParaRPr>
                    </a:p>
                  </a:txBody>
                  <a:tcPr>
                    <a:solidFill>
                      <a:schemeClr val="bg1"/>
                    </a:solidFill>
                  </a:tcPr>
                </a:tc>
                <a:extLst>
                  <a:ext uri="{0D108BD9-81ED-4DB2-BD59-A6C34878D82A}">
                    <a16:rowId xmlns="" xmlns:a16="http://schemas.microsoft.com/office/drawing/2014/main" val="2153831001"/>
                  </a:ext>
                </a:extLst>
              </a:tr>
              <a:tr h="314687">
                <a:tc>
                  <a:txBody>
                    <a:bodyPr/>
                    <a:lstStyle/>
                    <a:p>
                      <a:pPr algn="ctr"/>
                      <a:r>
                        <a:rPr kumimoji="1" lang="ja-JP" altLang="en-US" sz="1600" b="1" dirty="0">
                          <a:latin typeface="Meiryo UI" panose="020B0604030504040204" pitchFamily="50" charset="-128"/>
                          <a:ea typeface="Meiryo UI" panose="020B0604030504040204" pitchFamily="50" charset="-128"/>
                        </a:rPr>
                        <a:t>補助上限</a:t>
                      </a:r>
                    </a:p>
                  </a:txBody>
                  <a:tcPr anchor="ctr">
                    <a:solidFill>
                      <a:srgbClr val="29A9DA"/>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　１５０億円</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txBody>
                  <a:tcPr>
                    <a:solidFill>
                      <a:schemeClr val="bg1"/>
                    </a:solidFill>
                  </a:tcPr>
                </a:tc>
                <a:extLst>
                  <a:ext uri="{0D108BD9-81ED-4DB2-BD59-A6C34878D82A}">
                    <a16:rowId xmlns="" xmlns:a16="http://schemas.microsoft.com/office/drawing/2014/main" val="2227095618"/>
                  </a:ext>
                </a:extLst>
              </a:tr>
              <a:tr h="314687">
                <a:tc>
                  <a:txBody>
                    <a:bodyPr/>
                    <a:lstStyle/>
                    <a:p>
                      <a:pPr algn="ctr"/>
                      <a:r>
                        <a:rPr kumimoji="1" lang="ja-JP" altLang="en-US" sz="1600" b="1" dirty="0">
                          <a:latin typeface="Meiryo UI" panose="020B0604030504040204" pitchFamily="50" charset="-128"/>
                          <a:ea typeface="Meiryo UI" panose="020B0604030504040204" pitchFamily="50" charset="-128"/>
                        </a:rPr>
                        <a:t>事業期間</a:t>
                      </a:r>
                    </a:p>
                  </a:txBody>
                  <a:tcPr anchor="ctr">
                    <a:solidFill>
                      <a:srgbClr val="29A9DA"/>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　原則３年間（大規模投資案件は４年間）</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txBody>
                  <a:tcPr>
                    <a:solidFill>
                      <a:schemeClr val="bg1"/>
                    </a:solidFill>
                  </a:tcPr>
                </a:tc>
                <a:extLst>
                  <a:ext uri="{0D108BD9-81ED-4DB2-BD59-A6C34878D82A}">
                    <a16:rowId xmlns="" xmlns:a16="http://schemas.microsoft.com/office/drawing/2014/main" val="4261469575"/>
                  </a:ext>
                </a:extLst>
              </a:tr>
            </a:tbl>
          </a:graphicData>
        </a:graphic>
      </p:graphicFrame>
      <p:pic>
        <p:nvPicPr>
          <p:cNvPr id="3" name="図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305289" y="2807252"/>
            <a:ext cx="1106240" cy="981788"/>
          </a:xfrm>
          <a:prstGeom prst="rect">
            <a:avLst/>
          </a:prstGeom>
        </p:spPr>
      </p:pic>
      <p:sp>
        <p:nvSpPr>
          <p:cNvPr id="25" name="スライド番号プレースホルダー 2"/>
          <p:cNvSpPr txBox="1">
            <a:spLocks/>
          </p:cNvSpPr>
          <p:nvPr/>
        </p:nvSpPr>
        <p:spPr>
          <a:xfrm>
            <a:off x="7605295" y="6525345"/>
            <a:ext cx="23114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D9550142-B990-490A-A107-ED7302A7FD52}" type="slidenum">
              <a:rPr lang="ja-JP" altLang="en-US" smtClean="0"/>
              <a:pPr/>
              <a:t>1</a:t>
            </a:fld>
            <a:endParaRPr lang="ja-JP" altLang="en-US" dirty="0"/>
          </a:p>
        </p:txBody>
      </p:sp>
    </p:spTree>
    <p:extLst>
      <p:ext uri="{BB962C8B-B14F-4D97-AF65-F5344CB8AC3E}">
        <p14:creationId xmlns:p14="http://schemas.microsoft.com/office/powerpoint/2010/main" val="2289043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0026" y="140514"/>
            <a:ext cx="9505502" cy="461665"/>
          </a:xfrm>
        </p:spPr>
        <p:txBody>
          <a:bodyPr/>
          <a:lstStyle/>
          <a:p>
            <a:r>
              <a:rPr lang="ja-JP" altLang="en-US" sz="2400" dirty="0"/>
              <a:t>１</a:t>
            </a:r>
            <a:r>
              <a:rPr kumimoji="1" lang="ja-JP" altLang="en-US" sz="2400" dirty="0"/>
              <a:t>．本補助金の概要</a:t>
            </a:r>
          </a:p>
        </p:txBody>
      </p:sp>
      <p:sp>
        <p:nvSpPr>
          <p:cNvPr id="3" name="スライド番号プレースホルダー 2"/>
          <p:cNvSpPr>
            <a:spLocks noGrp="1"/>
          </p:cNvSpPr>
          <p:nvPr>
            <p:ph type="sldNum" sz="quarter" idx="12"/>
          </p:nvPr>
        </p:nvSpPr>
        <p:spPr/>
        <p:txBody>
          <a:bodyPr/>
          <a:lstStyle/>
          <a:p>
            <a:fld id="{D9550142-B990-490A-A107-ED7302A7FD52}" type="slidenum">
              <a:rPr kumimoji="1" lang="ja-JP" altLang="en-US" smtClean="0"/>
              <a:t>2</a:t>
            </a:fld>
            <a:endParaRPr kumimoji="1" lang="ja-JP" altLang="en-US" dirty="0"/>
          </a:p>
        </p:txBody>
      </p:sp>
      <p:cxnSp>
        <p:nvCxnSpPr>
          <p:cNvPr id="4" name="直線コネクタ 3"/>
          <p:cNvCxnSpPr/>
          <p:nvPr/>
        </p:nvCxnSpPr>
        <p:spPr>
          <a:xfrm>
            <a:off x="521522" y="1196934"/>
            <a:ext cx="8352000" cy="0"/>
          </a:xfrm>
          <a:prstGeom prst="line">
            <a:avLst/>
          </a:prstGeom>
          <a:ln w="15875">
            <a:solidFill>
              <a:srgbClr val="0098D0"/>
            </a:solidFill>
          </a:ln>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517748" y="806269"/>
            <a:ext cx="4536951" cy="400110"/>
          </a:xfrm>
          <a:prstGeom prst="rect">
            <a:avLst/>
          </a:prstGeom>
          <a:noFill/>
        </p:spPr>
        <p:txBody>
          <a:bodyPr wrap="square" rtlCol="0">
            <a:spAutoFit/>
          </a:bodyPr>
          <a:lstStyle/>
          <a:p>
            <a:r>
              <a:rPr lang="ja-JP" altLang="en-US" sz="2000" b="1" dirty="0">
                <a:latin typeface="Meiryo UI" panose="020B0604030504040204" pitchFamily="50" charset="-128"/>
                <a:ea typeface="Meiryo UI" panose="020B0604030504040204" pitchFamily="50" charset="-128"/>
                <a:cs typeface="Meiryo UI" panose="020B0604030504040204" pitchFamily="50" charset="-128"/>
              </a:rPr>
              <a:t>事業の目的</a:t>
            </a:r>
            <a:endParaRPr kumimoji="1" lang="ja-JP" altLang="en-US" sz="2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p:cNvSpPr txBox="1"/>
          <p:nvPr/>
        </p:nvSpPr>
        <p:spPr>
          <a:xfrm>
            <a:off x="521522" y="1252906"/>
            <a:ext cx="8352000" cy="830997"/>
          </a:xfrm>
          <a:prstGeom prst="rect">
            <a:avLst/>
          </a:prstGeom>
          <a:noFill/>
        </p:spPr>
        <p:txBody>
          <a:bodyPr wrap="square" lIns="36000" rIns="0" rtlCol="0">
            <a:spAutoFit/>
          </a:bodyPr>
          <a:lstStyle/>
          <a:p>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ja-JP" sz="1200" dirty="0"/>
              <a:t>この補助事業は、新型コロナウイルス感染症の拡大に伴い、我が国サプライチェーンの脆弱性が顕在化したことから、生産拠点の集中度が高い製品・部素材、又は国民が健康な生活を営む上で重要な製品・部素材に関し、国内の生産拠点等の整備を進めることにより、製品・部素材の円滑な供給を確保するなど、サプライチェーンの</a:t>
            </a:r>
            <a:r>
              <a:rPr lang="ja-JP" altLang="en-US" sz="1200" dirty="0"/>
              <a:t>強靱</a:t>
            </a:r>
            <a:r>
              <a:rPr lang="ja-JP" altLang="ja-JP" sz="1200" dirty="0"/>
              <a:t>化を図ることを目的とします。</a:t>
            </a:r>
            <a:endParaRPr lang="ja-JP" altLang="en-US" sz="105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8" name="テキスト ボックス 7"/>
          <p:cNvSpPr txBox="1"/>
          <p:nvPr/>
        </p:nvSpPr>
        <p:spPr>
          <a:xfrm>
            <a:off x="511878" y="2190771"/>
            <a:ext cx="4536951" cy="400110"/>
          </a:xfrm>
          <a:prstGeom prst="rect">
            <a:avLst/>
          </a:prstGeom>
          <a:noFill/>
        </p:spPr>
        <p:txBody>
          <a:bodyPr wrap="square" rtlCol="0">
            <a:spAutoFit/>
          </a:bodyPr>
          <a:lstStyle/>
          <a:p>
            <a:r>
              <a:rPr lang="ja-JP" altLang="en-US" sz="2000" b="1" dirty="0">
                <a:latin typeface="Meiryo UI" panose="020B0604030504040204" pitchFamily="50" charset="-128"/>
                <a:ea typeface="Meiryo UI" panose="020B0604030504040204" pitchFamily="50" charset="-128"/>
                <a:cs typeface="Meiryo UI" panose="020B0604030504040204" pitchFamily="50" charset="-128"/>
              </a:rPr>
              <a:t>予算</a:t>
            </a:r>
            <a:endParaRPr kumimoji="1" lang="ja-JP" altLang="en-US" sz="2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テキスト ボックス 8"/>
          <p:cNvSpPr txBox="1"/>
          <p:nvPr/>
        </p:nvSpPr>
        <p:spPr>
          <a:xfrm>
            <a:off x="548671" y="2603889"/>
            <a:ext cx="4536951" cy="276999"/>
          </a:xfrm>
          <a:prstGeom prst="rect">
            <a:avLst/>
          </a:prstGeom>
          <a:noFill/>
        </p:spPr>
        <p:txBody>
          <a:bodyPr wrap="square" lIns="36000" rIns="36000" rtlCol="0">
            <a:spAutoFit/>
          </a:bodyPr>
          <a:lstStyle/>
          <a:p>
            <a:r>
              <a:rPr lang="ja-JP" altLang="en-US" sz="1200" dirty="0">
                <a:latin typeface="Meiryo UI" panose="020B0604030504040204" pitchFamily="50" charset="-128"/>
                <a:ea typeface="Meiryo UI" panose="020B0604030504040204" pitchFamily="50" charset="-128"/>
                <a:cs typeface="メイリオ" panose="020B0604030504040204" pitchFamily="50" charset="-128"/>
              </a:rPr>
              <a:t>・ ２，２００億円</a:t>
            </a:r>
            <a:r>
              <a:rPr lang="en-US" altLang="ja-JP" sz="1200" dirty="0">
                <a:latin typeface="Meiryo UI" panose="020B0604030504040204" pitchFamily="50" charset="-128"/>
                <a:ea typeface="Meiryo UI" panose="020B0604030504040204" pitchFamily="50" charset="-128"/>
                <a:cs typeface="メイリオ" panose="020B0604030504040204" pitchFamily="50" charset="-128"/>
              </a:rPr>
              <a:t>(</a:t>
            </a: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令和２年度補正予算</a:t>
            </a:r>
            <a:r>
              <a:rPr lang="en-US" altLang="ja-JP" sz="1200" dirty="0">
                <a:latin typeface="Meiryo UI" panose="020B0604030504040204" pitchFamily="50" charset="-128"/>
                <a:ea typeface="Meiryo UI" panose="020B0604030504040204" pitchFamily="50" charset="-128"/>
                <a:cs typeface="メイリオ" panose="020B0604030504040204" pitchFamily="50" charset="-128"/>
              </a:rPr>
              <a:t>)</a:t>
            </a:r>
          </a:p>
        </p:txBody>
      </p:sp>
      <p:sp>
        <p:nvSpPr>
          <p:cNvPr id="12" name="山形 11"/>
          <p:cNvSpPr/>
          <p:nvPr/>
        </p:nvSpPr>
        <p:spPr bwMode="auto">
          <a:xfrm>
            <a:off x="8553400" y="397520"/>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６．お問い合わせ先</a:t>
            </a:r>
          </a:p>
        </p:txBody>
      </p:sp>
      <p:sp>
        <p:nvSpPr>
          <p:cNvPr id="13" name="山形 12"/>
          <p:cNvSpPr/>
          <p:nvPr/>
        </p:nvSpPr>
        <p:spPr bwMode="auto">
          <a:xfrm>
            <a:off x="7438273" y="397520"/>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５．事前着手の承認</a:t>
            </a:r>
          </a:p>
        </p:txBody>
      </p:sp>
      <p:sp>
        <p:nvSpPr>
          <p:cNvPr id="14" name="山形 13"/>
          <p:cNvSpPr/>
          <p:nvPr/>
        </p:nvSpPr>
        <p:spPr bwMode="auto">
          <a:xfrm>
            <a:off x="6321156" y="398183"/>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４．スケジュール</a:t>
            </a:r>
          </a:p>
        </p:txBody>
      </p:sp>
      <p:sp>
        <p:nvSpPr>
          <p:cNvPr id="15" name="山形 14"/>
          <p:cNvSpPr/>
          <p:nvPr/>
        </p:nvSpPr>
        <p:spPr bwMode="auto">
          <a:xfrm>
            <a:off x="7428045" y="116632"/>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３．採択の審査</a:t>
            </a:r>
          </a:p>
        </p:txBody>
      </p:sp>
      <p:sp>
        <p:nvSpPr>
          <p:cNvPr id="16" name="山形 15"/>
          <p:cNvSpPr/>
          <p:nvPr/>
        </p:nvSpPr>
        <p:spPr bwMode="auto">
          <a:xfrm>
            <a:off x="6312738" y="116632"/>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２．補助要件</a:t>
            </a:r>
          </a:p>
        </p:txBody>
      </p:sp>
      <p:sp>
        <p:nvSpPr>
          <p:cNvPr id="18" name="ホームベース 17"/>
          <p:cNvSpPr/>
          <p:nvPr/>
        </p:nvSpPr>
        <p:spPr bwMode="auto">
          <a:xfrm>
            <a:off x="5197603" y="117461"/>
            <a:ext cx="1223689" cy="264150"/>
          </a:xfrm>
          <a:prstGeom prst="homePlate">
            <a:avLst/>
          </a:prstGeom>
          <a:solidFill>
            <a:srgbClr val="99D6EC"/>
          </a:solidFill>
          <a:ln w="9525">
            <a:solidFill>
              <a:srgbClr val="B2B2B2"/>
            </a:solidFill>
            <a:miter lim="800000"/>
            <a:headEnd/>
            <a:tailEnd/>
          </a:ln>
          <a:effectLst/>
        </p:spPr>
        <p:txBody>
          <a:bodyPr wrap="none" rtlCol="0" anchor="ctr"/>
          <a:lstStyle/>
          <a:p>
            <a:pPr algn="l"/>
            <a:r>
              <a:rPr kumimoji="0" lang="ja-JP" altLang="en-US" sz="900" dirty="0">
                <a:latin typeface="Meiryo UI" panose="020B0604030504040204" pitchFamily="50" charset="-128"/>
                <a:ea typeface="Meiryo UI" panose="020B0604030504040204" pitchFamily="50" charset="-128"/>
              </a:rPr>
              <a:t>１．本補助金の概要</a:t>
            </a:r>
            <a:endParaRPr kumimoji="0" lang="ja-JP" altLang="en-US" sz="1600"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 xmlns:a16="http://schemas.microsoft.com/office/drawing/2014/main" id="{285F8579-6610-4B91-8EFC-4293B5AE4B39}"/>
              </a:ext>
            </a:extLst>
          </p:cNvPr>
          <p:cNvSpPr txBox="1"/>
          <p:nvPr/>
        </p:nvSpPr>
        <p:spPr>
          <a:xfrm>
            <a:off x="511878" y="3122988"/>
            <a:ext cx="4536951" cy="400110"/>
          </a:xfrm>
          <a:prstGeom prst="rect">
            <a:avLst/>
          </a:prstGeom>
          <a:noFill/>
        </p:spPr>
        <p:txBody>
          <a:bodyPr wrap="square" rtlCol="0">
            <a:spAutoFit/>
          </a:bodyPr>
          <a:lstStyle/>
          <a:p>
            <a:r>
              <a:rPr kumimoji="1" lang="ja-JP" altLang="en-US" sz="2000" b="1" dirty="0">
                <a:latin typeface="Meiryo UI" panose="020B0604030504040204" pitchFamily="50" charset="-128"/>
                <a:ea typeface="Meiryo UI" panose="020B0604030504040204" pitchFamily="50" charset="-128"/>
                <a:cs typeface="Meiryo UI" panose="020B0604030504040204" pitchFamily="50" charset="-128"/>
              </a:rPr>
              <a:t>本補助金の執行スキーム</a:t>
            </a:r>
          </a:p>
        </p:txBody>
      </p:sp>
      <p:cxnSp>
        <p:nvCxnSpPr>
          <p:cNvPr id="56" name="直線コネクタ 55"/>
          <p:cNvCxnSpPr/>
          <p:nvPr/>
        </p:nvCxnSpPr>
        <p:spPr>
          <a:xfrm>
            <a:off x="515653" y="2587166"/>
            <a:ext cx="8352000" cy="0"/>
          </a:xfrm>
          <a:prstGeom prst="line">
            <a:avLst/>
          </a:prstGeom>
          <a:ln w="15875">
            <a:solidFill>
              <a:srgbClr val="0098D0"/>
            </a:solidFill>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a:off x="466856" y="3533700"/>
            <a:ext cx="8352000" cy="0"/>
          </a:xfrm>
          <a:prstGeom prst="line">
            <a:avLst/>
          </a:prstGeom>
          <a:ln w="15875">
            <a:solidFill>
              <a:srgbClr val="0098D0"/>
            </a:solidFill>
          </a:ln>
        </p:spPr>
        <p:style>
          <a:lnRef idx="1">
            <a:schemeClr val="accent1"/>
          </a:lnRef>
          <a:fillRef idx="0">
            <a:schemeClr val="accent1"/>
          </a:fillRef>
          <a:effectRef idx="0">
            <a:schemeClr val="accent1"/>
          </a:effectRef>
          <a:fontRef idx="minor">
            <a:schemeClr val="tx1"/>
          </a:fontRef>
        </p:style>
      </p:cxnSp>
      <p:pic>
        <p:nvPicPr>
          <p:cNvPr id="7" name="図 6"/>
          <p:cNvPicPr>
            <a:picLocks noChangeAspect="1"/>
          </p:cNvPicPr>
          <p:nvPr/>
        </p:nvPicPr>
        <p:blipFill>
          <a:blip r:embed="rId2"/>
          <a:stretch>
            <a:fillRect/>
          </a:stretch>
        </p:blipFill>
        <p:spPr>
          <a:xfrm>
            <a:off x="2055521" y="3575273"/>
            <a:ext cx="5794511" cy="3274397"/>
          </a:xfrm>
          <a:prstGeom prst="rect">
            <a:avLst/>
          </a:prstGeom>
        </p:spPr>
      </p:pic>
    </p:spTree>
    <p:extLst>
      <p:ext uri="{BB962C8B-B14F-4D97-AF65-F5344CB8AC3E}">
        <p14:creationId xmlns:p14="http://schemas.microsoft.com/office/powerpoint/2010/main" val="9339887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0026" y="140514"/>
            <a:ext cx="9505502" cy="461665"/>
          </a:xfrm>
        </p:spPr>
        <p:txBody>
          <a:bodyPr/>
          <a:lstStyle/>
          <a:p>
            <a:r>
              <a:rPr lang="ja-JP" altLang="en-US" sz="2400" dirty="0"/>
              <a:t>２</a:t>
            </a:r>
            <a:r>
              <a:rPr kumimoji="1" lang="ja-JP" altLang="en-US" sz="2400" dirty="0"/>
              <a:t>．補助要件（対象・経費等）</a:t>
            </a:r>
          </a:p>
        </p:txBody>
      </p:sp>
      <p:sp>
        <p:nvSpPr>
          <p:cNvPr id="3" name="スライド番号プレースホルダー 2"/>
          <p:cNvSpPr>
            <a:spLocks noGrp="1"/>
          </p:cNvSpPr>
          <p:nvPr>
            <p:ph type="sldNum" sz="quarter" idx="12"/>
          </p:nvPr>
        </p:nvSpPr>
        <p:spPr/>
        <p:txBody>
          <a:bodyPr/>
          <a:lstStyle/>
          <a:p>
            <a:fld id="{D9550142-B990-490A-A107-ED7302A7FD52}" type="slidenum">
              <a:rPr kumimoji="1" lang="ja-JP" altLang="en-US" smtClean="0"/>
              <a:t>3</a:t>
            </a:fld>
            <a:endParaRPr kumimoji="1" lang="ja-JP" altLang="en-US"/>
          </a:p>
        </p:txBody>
      </p:sp>
      <p:cxnSp>
        <p:nvCxnSpPr>
          <p:cNvPr id="4" name="直線コネクタ 3"/>
          <p:cNvCxnSpPr/>
          <p:nvPr/>
        </p:nvCxnSpPr>
        <p:spPr>
          <a:xfrm flipV="1">
            <a:off x="128464" y="2559838"/>
            <a:ext cx="4536951" cy="5678"/>
          </a:xfrm>
          <a:prstGeom prst="line">
            <a:avLst/>
          </a:prstGeom>
          <a:ln w="15875">
            <a:solidFill>
              <a:srgbClr val="0098D0"/>
            </a:solidFill>
          </a:ln>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128464" y="2221378"/>
            <a:ext cx="4032895" cy="400110"/>
          </a:xfrm>
          <a:prstGeom prst="rect">
            <a:avLst/>
          </a:prstGeom>
          <a:noFill/>
        </p:spPr>
        <p:txBody>
          <a:bodyPr wrap="square" rtlCol="0">
            <a:spAutoFit/>
          </a:bodyPr>
          <a:lstStyle/>
          <a:p>
            <a:r>
              <a:rPr lang="ja-JP" altLang="en-US" sz="2000" b="1" dirty="0">
                <a:latin typeface="Meiryo UI" panose="020B0604030504040204" pitchFamily="50" charset="-128"/>
                <a:ea typeface="Meiryo UI" panose="020B0604030504040204" pitchFamily="50" charset="-128"/>
                <a:cs typeface="メイリオ" panose="020B0604030504040204" pitchFamily="50" charset="-128"/>
              </a:rPr>
              <a:t>補助対象施設</a:t>
            </a:r>
            <a:endParaRPr kumimoji="1" lang="ja-JP" altLang="en-US" sz="2000"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6" name="テキスト ボックス 5"/>
          <p:cNvSpPr txBox="1"/>
          <p:nvPr/>
        </p:nvSpPr>
        <p:spPr>
          <a:xfrm>
            <a:off x="128464" y="2637524"/>
            <a:ext cx="4536951" cy="2769989"/>
          </a:xfrm>
          <a:prstGeom prst="rect">
            <a:avLst/>
          </a:prstGeom>
          <a:noFill/>
        </p:spPr>
        <p:txBody>
          <a:bodyPr wrap="square" lIns="36000" rIns="0" rtlCol="0">
            <a:spAutoFit/>
          </a:bodyPr>
          <a:lstStyle/>
          <a:p>
            <a:r>
              <a:rPr lang="ja-JP" altLang="en-US" sz="1200" b="1" u="sng" dirty="0">
                <a:latin typeface="Meiryo UI" panose="020B0604030504040204" pitchFamily="50" charset="-128"/>
                <a:ea typeface="Meiryo UI" panose="020B0604030504040204" pitchFamily="50" charset="-128"/>
                <a:cs typeface="メイリオ" panose="020B0604030504040204" pitchFamily="50" charset="-128"/>
              </a:rPr>
              <a:t>１　工場</a:t>
            </a: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　</a:t>
            </a:r>
          </a:p>
          <a:p>
            <a:r>
              <a:rPr lang="ja-JP" altLang="en-US" sz="1200" dirty="0">
                <a:latin typeface="Meiryo UI" panose="020B0604030504040204" pitchFamily="50" charset="-128"/>
                <a:ea typeface="Meiryo UI" panose="020B0604030504040204" pitchFamily="50" charset="-128"/>
                <a:cs typeface="メイリオ" panose="020B0604030504040204" pitchFamily="50" charset="-128"/>
              </a:rPr>
              <a:t>　製造業又は情報通信業の用に供される施設</a:t>
            </a:r>
          </a:p>
          <a:p>
            <a:endParaRPr lang="en-US" altLang="ja-JP" sz="1200" dirty="0">
              <a:latin typeface="Meiryo UI" panose="020B0604030504040204" pitchFamily="50" charset="-128"/>
              <a:ea typeface="Meiryo UI" panose="020B0604030504040204" pitchFamily="50" charset="-128"/>
              <a:cs typeface="メイリオ" panose="020B0604030504040204" pitchFamily="50" charset="-128"/>
            </a:endParaRPr>
          </a:p>
          <a:p>
            <a:endParaRPr lang="en-US" altLang="ja-JP" sz="1200"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200" b="1" u="sng" dirty="0">
                <a:latin typeface="Meiryo UI" panose="020B0604030504040204" pitchFamily="50" charset="-128"/>
                <a:ea typeface="Meiryo UI" panose="020B0604030504040204" pitchFamily="50" charset="-128"/>
                <a:cs typeface="メイリオ" panose="020B0604030504040204" pitchFamily="50" charset="-128"/>
              </a:rPr>
              <a:t>２　物流施設</a:t>
            </a: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（注１）　</a:t>
            </a:r>
          </a:p>
          <a:p>
            <a:r>
              <a:rPr lang="ja-JP" altLang="en-US" sz="1200" dirty="0">
                <a:latin typeface="Meiryo UI" panose="020B0604030504040204" pitchFamily="50" charset="-128"/>
                <a:ea typeface="Meiryo UI" panose="020B0604030504040204" pitchFamily="50" charset="-128"/>
                <a:cs typeface="メイリオ" panose="020B0604030504040204" pitchFamily="50" charset="-128"/>
              </a:rPr>
              <a:t>　「一時的な需要増によって需給がひっ迫するおそれのある製品・部素材のうち、国民が健康な生活を営む上で重要なもの  」の取扱い（注２）があって、以下に該当するもの</a:t>
            </a:r>
            <a:endParaRPr lang="en-US" altLang="ja-JP" sz="1200" dirty="0">
              <a:latin typeface="Meiryo UI" panose="020B0604030504040204" pitchFamily="50" charset="-128"/>
              <a:ea typeface="Meiryo UI" panose="020B0604030504040204" pitchFamily="50" charset="-128"/>
              <a:cs typeface="メイリオ" panose="020B0604030504040204" pitchFamily="50" charset="-128"/>
            </a:endParaRPr>
          </a:p>
          <a:p>
            <a:endParaRPr lang="en-US" altLang="ja-JP" sz="1200"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200" dirty="0">
                <a:latin typeface="Meiryo UI" panose="020B0604030504040204" pitchFamily="50" charset="-128"/>
                <a:ea typeface="Meiryo UI" panose="020B0604030504040204" pitchFamily="50" charset="-128"/>
                <a:cs typeface="メイリオ" panose="020B0604030504040204" pitchFamily="50" charset="-128"/>
              </a:rPr>
              <a:t>道路貨物運送業、外航海運業、沿海海運業、航空運輸業、倉庫業、　港湾運送業、貨物運送取扱業、卸売業、製造業又は小売業の用に供される倉庫又は配送センター（自ら使用する施設であること）</a:t>
            </a:r>
            <a:endParaRPr lang="en-US" altLang="ja-JP" sz="1200" dirty="0">
              <a:latin typeface="Meiryo UI" panose="020B0604030504040204" pitchFamily="50" charset="-128"/>
              <a:ea typeface="Meiryo UI" panose="020B0604030504040204" pitchFamily="50" charset="-128"/>
              <a:cs typeface="メイリオ" panose="020B0604030504040204" pitchFamily="50" charset="-128"/>
            </a:endParaRPr>
          </a:p>
          <a:p>
            <a:endParaRPr lang="en-US" altLang="ja-JP" sz="1200"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900" dirty="0">
                <a:latin typeface="Meiryo UI" panose="020B0604030504040204" pitchFamily="50" charset="-128"/>
                <a:ea typeface="Meiryo UI" panose="020B0604030504040204" pitchFamily="50" charset="-128"/>
                <a:cs typeface="メイリオ" panose="020B0604030504040204" pitchFamily="50" charset="-128"/>
              </a:rPr>
              <a:t>（注１）物流施設については、後述する補助対象事業</a:t>
            </a:r>
            <a:r>
              <a:rPr lang="en-US" altLang="ja-JP" sz="900" dirty="0">
                <a:latin typeface="Meiryo UI" panose="020B0604030504040204" pitchFamily="50" charset="-128"/>
                <a:ea typeface="Meiryo UI" panose="020B0604030504040204" pitchFamily="50" charset="-128"/>
                <a:cs typeface="メイリオ" panose="020B0604030504040204" pitchFamily="50" charset="-128"/>
              </a:rPr>
              <a:t>B</a:t>
            </a:r>
            <a:r>
              <a:rPr lang="ja-JP" altLang="en-US" sz="900" dirty="0">
                <a:latin typeface="Meiryo UI" panose="020B0604030504040204" pitchFamily="50" charset="-128"/>
                <a:ea typeface="Meiryo UI" panose="020B0604030504040204" pitchFamily="50" charset="-128"/>
                <a:cs typeface="メイリオ" panose="020B0604030504040204" pitchFamily="50" charset="-128"/>
              </a:rPr>
              <a:t>のみ対象とする</a:t>
            </a:r>
            <a:endParaRPr lang="en-US" altLang="ja-JP" sz="900"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900" dirty="0">
                <a:latin typeface="Meiryo UI" panose="020B0604030504040204" pitchFamily="50" charset="-128"/>
                <a:ea typeface="Meiryo UI" panose="020B0604030504040204" pitchFamily="50" charset="-128"/>
                <a:cs typeface="メイリオ" panose="020B0604030504040204" pitchFamily="50" charset="-128"/>
              </a:rPr>
              <a:t>（注２）四半期に一度  、納入実績等により、継続的に取扱いがあることを確認する</a:t>
            </a:r>
            <a:endParaRPr lang="en-US" altLang="ja-JP" sz="900" dirty="0">
              <a:latin typeface="Meiryo UI" panose="020B0604030504040204" pitchFamily="50" charset="-128"/>
              <a:ea typeface="Meiryo UI" panose="020B0604030504040204" pitchFamily="50" charset="-128"/>
              <a:cs typeface="メイリオ" panose="020B0604030504040204" pitchFamily="50" charset="-128"/>
            </a:endParaRPr>
          </a:p>
        </p:txBody>
      </p:sp>
      <p:cxnSp>
        <p:nvCxnSpPr>
          <p:cNvPr id="7" name="直線コネクタ 6"/>
          <p:cNvCxnSpPr/>
          <p:nvPr/>
        </p:nvCxnSpPr>
        <p:spPr>
          <a:xfrm flipV="1">
            <a:off x="128464" y="1290696"/>
            <a:ext cx="4536951" cy="5678"/>
          </a:xfrm>
          <a:prstGeom prst="line">
            <a:avLst/>
          </a:prstGeom>
          <a:ln w="15875">
            <a:solidFill>
              <a:srgbClr val="0098D0"/>
            </a:solidFill>
          </a:ln>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p:nvSpPr>
        <p:spPr>
          <a:xfrm>
            <a:off x="128464" y="952236"/>
            <a:ext cx="4536951" cy="400110"/>
          </a:xfrm>
          <a:prstGeom prst="rect">
            <a:avLst/>
          </a:prstGeom>
          <a:noFill/>
        </p:spPr>
        <p:txBody>
          <a:bodyPr wrap="square" rtlCol="0">
            <a:spAutoFit/>
          </a:bodyPr>
          <a:lstStyle/>
          <a:p>
            <a:r>
              <a:rPr lang="ja-JP" altLang="en-US" sz="2000" b="1" dirty="0">
                <a:latin typeface="Meiryo UI" panose="020B0604030504040204" pitchFamily="50" charset="-128"/>
                <a:ea typeface="Meiryo UI" panose="020B0604030504040204" pitchFamily="50" charset="-128"/>
                <a:cs typeface="メイリオ" panose="020B0604030504040204" pitchFamily="50" charset="-128"/>
              </a:rPr>
              <a:t>補助対象設備</a:t>
            </a:r>
            <a:endParaRPr kumimoji="1" lang="ja-JP" altLang="en-US" sz="2000"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9" name="テキスト ボックス 8"/>
          <p:cNvSpPr txBox="1"/>
          <p:nvPr/>
        </p:nvSpPr>
        <p:spPr>
          <a:xfrm>
            <a:off x="128464" y="1352346"/>
            <a:ext cx="4536951" cy="461665"/>
          </a:xfrm>
          <a:prstGeom prst="rect">
            <a:avLst/>
          </a:prstGeom>
          <a:noFill/>
        </p:spPr>
        <p:txBody>
          <a:bodyPr wrap="square" lIns="36000" rIns="0" rtlCol="0">
            <a:spAutoFit/>
          </a:bodyPr>
          <a:lstStyle/>
          <a:p>
            <a:r>
              <a:rPr lang="ja-JP" altLang="en-US" sz="1200" dirty="0">
                <a:latin typeface="Meiryo UI" panose="020B0604030504040204" pitchFamily="50" charset="-128"/>
                <a:ea typeface="Meiryo UI" panose="020B0604030504040204" pitchFamily="50" charset="-128"/>
                <a:cs typeface="メイリオ" panose="020B0604030504040204" pitchFamily="50" charset="-128"/>
              </a:rPr>
              <a:t>　補助対象施設（後述）に掲げる工場又は物流施設で使用する設備</a:t>
            </a:r>
            <a:r>
              <a:rPr lang="en-US" altLang="ja-JP" sz="1200" dirty="0">
                <a:latin typeface="Meiryo UI" panose="020B0604030504040204" pitchFamily="50" charset="-128"/>
                <a:ea typeface="Meiryo UI" panose="020B0604030504040204" pitchFamily="50" charset="-128"/>
                <a:cs typeface="メイリオ" panose="020B0604030504040204" pitchFamily="50" charset="-128"/>
              </a:rPr>
              <a:t/>
            </a:r>
            <a:br>
              <a:rPr lang="en-US" altLang="ja-JP" sz="1200" dirty="0">
                <a:latin typeface="Meiryo UI" panose="020B0604030504040204" pitchFamily="50" charset="-128"/>
                <a:ea typeface="Meiryo UI" panose="020B0604030504040204" pitchFamily="50" charset="-128"/>
                <a:cs typeface="メイリオ" panose="020B0604030504040204" pitchFamily="50" charset="-128"/>
              </a:rPr>
            </a:b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機械装置</a:t>
            </a:r>
            <a:endParaRPr lang="ja-JP" altLang="en-US" sz="1050" dirty="0">
              <a:latin typeface="Meiryo UI" panose="020B0604030504040204" pitchFamily="50" charset="-128"/>
              <a:ea typeface="Meiryo UI" panose="020B0604030504040204" pitchFamily="50" charset="-128"/>
              <a:cs typeface="メイリオ" panose="020B0604030504040204" pitchFamily="50" charset="-128"/>
            </a:endParaRPr>
          </a:p>
        </p:txBody>
      </p:sp>
      <p:cxnSp>
        <p:nvCxnSpPr>
          <p:cNvPr id="12" name="直線コネクタ 11"/>
          <p:cNvCxnSpPr/>
          <p:nvPr/>
        </p:nvCxnSpPr>
        <p:spPr>
          <a:xfrm>
            <a:off x="5025007" y="1279860"/>
            <a:ext cx="4464496" cy="0"/>
          </a:xfrm>
          <a:prstGeom prst="line">
            <a:avLst/>
          </a:prstGeom>
          <a:ln w="15875">
            <a:solidFill>
              <a:srgbClr val="0098D0"/>
            </a:solidFill>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5025008" y="935722"/>
            <a:ext cx="4464496" cy="400110"/>
          </a:xfrm>
          <a:prstGeom prst="rect">
            <a:avLst/>
          </a:prstGeom>
          <a:noFill/>
        </p:spPr>
        <p:txBody>
          <a:bodyPr wrap="square" rtlCol="0">
            <a:spAutoFit/>
          </a:bodyPr>
          <a:lstStyle/>
          <a:p>
            <a:r>
              <a:rPr lang="ja-JP" altLang="en-US" sz="2000" b="1" dirty="0">
                <a:latin typeface="Meiryo UI" panose="020B0604030504040204" pitchFamily="50" charset="-128"/>
                <a:ea typeface="Meiryo UI" panose="020B0604030504040204" pitchFamily="50" charset="-128"/>
                <a:cs typeface="メイリオ" panose="020B0604030504040204" pitchFamily="50" charset="-128"/>
              </a:rPr>
              <a:t>補助対象経費</a:t>
            </a:r>
            <a:endParaRPr kumimoji="1" lang="ja-JP" altLang="en-US" sz="2000"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14" name="テキスト ボックス 13"/>
          <p:cNvSpPr txBox="1"/>
          <p:nvPr/>
        </p:nvSpPr>
        <p:spPr>
          <a:xfrm>
            <a:off x="5025008" y="1352543"/>
            <a:ext cx="4464496" cy="276999"/>
          </a:xfrm>
          <a:prstGeom prst="rect">
            <a:avLst/>
          </a:prstGeom>
          <a:noFill/>
        </p:spPr>
        <p:txBody>
          <a:bodyPr wrap="square" lIns="36000" rIns="0" rtlCol="0">
            <a:spAutoFit/>
          </a:bodyPr>
          <a:lstStyle/>
          <a:p>
            <a:r>
              <a:rPr lang="ja-JP" altLang="en-US" sz="1200" dirty="0">
                <a:latin typeface="Meiryo UI" panose="020B0604030504040204" pitchFamily="50" charset="-128"/>
                <a:ea typeface="Meiryo UI" panose="020B0604030504040204" pitchFamily="50" charset="-128"/>
                <a:cs typeface="メイリオ" panose="020B0604030504040204" pitchFamily="50" charset="-128"/>
              </a:rPr>
              <a:t>　補助金交付上限額は１５０億円とする。</a:t>
            </a:r>
            <a:endParaRPr lang="ja-JP" altLang="en-US" sz="1050" dirty="0">
              <a:latin typeface="Meiryo UI" panose="020B0604030504040204" pitchFamily="50" charset="-128"/>
              <a:ea typeface="Meiryo UI" panose="020B0604030504040204" pitchFamily="50" charset="-128"/>
              <a:cs typeface="メイリオ" panose="020B0604030504040204" pitchFamily="50" charset="-128"/>
            </a:endParaRPr>
          </a:p>
        </p:txBody>
      </p:sp>
      <p:graphicFrame>
        <p:nvGraphicFramePr>
          <p:cNvPr id="19" name="表 18"/>
          <p:cNvGraphicFramePr>
            <a:graphicFrameLocks noGrp="1"/>
          </p:cNvGraphicFramePr>
          <p:nvPr>
            <p:extLst>
              <p:ext uri="{D42A27DB-BD31-4B8C-83A1-F6EECF244321}">
                <p14:modId xmlns:p14="http://schemas.microsoft.com/office/powerpoint/2010/main" val="2009896831"/>
              </p:ext>
            </p:extLst>
          </p:nvPr>
        </p:nvGraphicFramePr>
        <p:xfrm>
          <a:off x="5025007" y="1653018"/>
          <a:ext cx="4536951" cy="1438042"/>
        </p:xfrm>
        <a:graphic>
          <a:graphicData uri="http://schemas.openxmlformats.org/drawingml/2006/table">
            <a:tbl>
              <a:tblPr firstRow="1" bandRow="1">
                <a:tableStyleId>{5C22544A-7EE6-4342-B048-85BDC9FD1C3A}</a:tableStyleId>
              </a:tblPr>
              <a:tblGrid>
                <a:gridCol w="1716684">
                  <a:extLst>
                    <a:ext uri="{9D8B030D-6E8A-4147-A177-3AD203B41FA5}">
                      <a16:colId xmlns="" xmlns:a16="http://schemas.microsoft.com/office/drawing/2014/main" val="1500035423"/>
                    </a:ext>
                  </a:extLst>
                </a:gridCol>
                <a:gridCol w="2820267">
                  <a:extLst>
                    <a:ext uri="{9D8B030D-6E8A-4147-A177-3AD203B41FA5}">
                      <a16:colId xmlns="" xmlns:a16="http://schemas.microsoft.com/office/drawing/2014/main" val="849524729"/>
                    </a:ext>
                  </a:extLst>
                </a:gridCol>
              </a:tblGrid>
              <a:tr h="319562">
                <a:tc>
                  <a:txBody>
                    <a:bodyPr/>
                    <a:lstStyle/>
                    <a:p>
                      <a:pPr algn="ctr"/>
                      <a:r>
                        <a:rPr kumimoji="1" lang="ja-JP" altLang="en-US" sz="1000" b="1" dirty="0">
                          <a:solidFill>
                            <a:schemeClr val="tx1"/>
                          </a:solidFill>
                          <a:latin typeface="Meiryo UI" panose="020B0604030504040204" pitchFamily="50" charset="-128"/>
                          <a:ea typeface="Meiryo UI" panose="020B0604030504040204" pitchFamily="50" charset="-128"/>
                        </a:rPr>
                        <a:t>経費区分</a:t>
                      </a:r>
                    </a:p>
                  </a:txBody>
                  <a:tcPr marL="36000" marR="36000" marT="36000" marB="360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kumimoji="1" lang="ja-JP" altLang="en-US" sz="1000" b="1" dirty="0">
                          <a:solidFill>
                            <a:schemeClr val="tx1"/>
                          </a:solidFill>
                          <a:latin typeface="Meiryo UI" panose="020B0604030504040204" pitchFamily="50" charset="-128"/>
                          <a:ea typeface="Meiryo UI" panose="020B0604030504040204" pitchFamily="50" charset="-128"/>
                        </a:rPr>
                        <a:t>要件</a:t>
                      </a:r>
                    </a:p>
                  </a:txBody>
                  <a:tcPr marL="36000" marR="36000" marT="36000" marB="360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99095849"/>
                  </a:ext>
                </a:extLst>
              </a:tr>
              <a:tr h="370840">
                <a:tc>
                  <a:txBody>
                    <a:bodyPr/>
                    <a:lstStyle/>
                    <a:p>
                      <a:r>
                        <a:rPr kumimoji="1" lang="ja-JP" altLang="en-US" sz="1000" b="1" dirty="0">
                          <a:solidFill>
                            <a:schemeClr val="tx1"/>
                          </a:solidFill>
                          <a:latin typeface="Meiryo UI" panose="020B0604030504040204" pitchFamily="50" charset="-128"/>
                          <a:ea typeface="Meiryo UI" panose="020B0604030504040204" pitchFamily="50" charset="-128"/>
                        </a:rPr>
                        <a:t>・建物取得費</a:t>
                      </a:r>
                    </a:p>
                  </a:txBody>
                  <a:tcPr marL="36000" marR="36000" marT="36000" marB="360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marL="36000" marR="36000" marT="36000" marB="360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428872386"/>
                  </a:ext>
                </a:extLst>
              </a:tr>
              <a:tr h="370840">
                <a:tc>
                  <a:txBody>
                    <a:bodyPr/>
                    <a:lstStyle/>
                    <a:p>
                      <a:r>
                        <a:rPr kumimoji="1" lang="ja-JP" altLang="en-US" sz="1000" b="1" dirty="0">
                          <a:solidFill>
                            <a:schemeClr val="tx1"/>
                          </a:solidFill>
                          <a:latin typeface="Meiryo UI" panose="020B0604030504040204" pitchFamily="50" charset="-128"/>
                          <a:ea typeface="Meiryo UI" panose="020B0604030504040204" pitchFamily="50" charset="-128"/>
                        </a:rPr>
                        <a:t>・設備費</a:t>
                      </a:r>
                    </a:p>
                  </a:txBody>
                  <a:tcPr marL="36000" marR="36000" marT="36000" marB="360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anose="020B0604030504040204" pitchFamily="50" charset="-128"/>
                          <a:ea typeface="Meiryo UI" panose="020B0604030504040204" pitchFamily="50" charset="-128"/>
                        </a:rPr>
                        <a:t>工場にあっては必須</a:t>
                      </a:r>
                      <a:r>
                        <a:rPr kumimoji="1" lang="en-US" altLang="ja-JP" sz="1000" b="0" dirty="0">
                          <a:solidFill>
                            <a:schemeClr val="tx1"/>
                          </a:solidFill>
                          <a:latin typeface="Meiryo UI" panose="020B0604030504040204" pitchFamily="50" charset="-128"/>
                          <a:ea typeface="Meiryo UI" panose="020B0604030504040204" pitchFamily="50" charset="-128"/>
                        </a:rPr>
                        <a:t>(</a:t>
                      </a:r>
                      <a:r>
                        <a:rPr kumimoji="1" lang="ja-JP" altLang="en-US" sz="1000" b="0" dirty="0">
                          <a:solidFill>
                            <a:schemeClr val="tx1"/>
                          </a:solidFill>
                          <a:latin typeface="Meiryo UI" panose="020B0604030504040204" pitchFamily="50" charset="-128"/>
                          <a:ea typeface="Meiryo UI" panose="020B0604030504040204" pitchFamily="50" charset="-128"/>
                        </a:rPr>
                        <a:t>設備の取得を伴わない案件は</a:t>
                      </a:r>
                      <a:endParaRPr kumimoji="1" lang="en-US" altLang="ja-JP" sz="1000" b="0" dirty="0">
                        <a:solidFill>
                          <a:schemeClr val="tx1"/>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anose="020B0604030504040204" pitchFamily="50" charset="-128"/>
                          <a:ea typeface="Meiryo UI" panose="020B0604030504040204" pitchFamily="50" charset="-128"/>
                        </a:rPr>
                        <a:t>補助対象外</a:t>
                      </a:r>
                      <a:r>
                        <a:rPr kumimoji="1" lang="en-US" altLang="ja-JP" sz="1000" b="0" dirty="0">
                          <a:solidFill>
                            <a:schemeClr val="tx1"/>
                          </a:solidFill>
                          <a:latin typeface="Meiryo UI" panose="020B0604030504040204" pitchFamily="50" charset="-128"/>
                          <a:ea typeface="Meiryo UI" panose="020B0604030504040204" pitchFamily="50" charset="-128"/>
                        </a:rPr>
                        <a:t>)</a:t>
                      </a: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marL="36000" marR="36000" marT="36000" marB="360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lumMod val="20000"/>
                        <a:lumOff val="80000"/>
                      </a:schemeClr>
                    </a:solidFill>
                  </a:tcPr>
                </a:tc>
                <a:extLst>
                  <a:ext uri="{0D108BD9-81ED-4DB2-BD59-A6C34878D82A}">
                    <a16:rowId xmlns="" xmlns:a16="http://schemas.microsoft.com/office/drawing/2014/main" val="3599408742"/>
                  </a:ext>
                </a:extLst>
              </a:tr>
              <a:tr h="370840">
                <a:tc>
                  <a:txBody>
                    <a:bodyPr/>
                    <a:lstStyle/>
                    <a:p>
                      <a:r>
                        <a:rPr kumimoji="1" lang="ja-JP" altLang="en-US" sz="1000" b="1" dirty="0">
                          <a:solidFill>
                            <a:schemeClr val="tx1"/>
                          </a:solidFill>
                          <a:latin typeface="Meiryo UI" panose="020B0604030504040204" pitchFamily="50" charset="-128"/>
                          <a:ea typeface="Meiryo UI" panose="020B0604030504040204" pitchFamily="50" charset="-128"/>
                        </a:rPr>
                        <a:t>・システム購入費</a:t>
                      </a:r>
                    </a:p>
                  </a:txBody>
                  <a:tcPr marL="36000" marR="36000" marT="36000" marB="360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marL="36000" marR="36000" marT="36000" marB="360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3123819174"/>
                  </a:ext>
                </a:extLst>
              </a:tr>
            </a:tbl>
          </a:graphicData>
        </a:graphic>
      </p:graphicFrame>
      <p:sp>
        <p:nvSpPr>
          <p:cNvPr id="20" name="テキスト ボックス 19"/>
          <p:cNvSpPr txBox="1"/>
          <p:nvPr/>
        </p:nvSpPr>
        <p:spPr>
          <a:xfrm>
            <a:off x="5061234" y="3167328"/>
            <a:ext cx="4464496" cy="553998"/>
          </a:xfrm>
          <a:prstGeom prst="rect">
            <a:avLst/>
          </a:prstGeom>
          <a:noFill/>
        </p:spPr>
        <p:txBody>
          <a:bodyPr wrap="square" lIns="36000" rIns="0" rtlCol="0">
            <a:spAutoFit/>
          </a:bodyPr>
          <a:lstStyle/>
          <a:p>
            <a:r>
              <a:rPr lang="en-US" altLang="ja-JP" sz="1000" dirty="0">
                <a:latin typeface="Meiryo UI" panose="020B0604030504040204" pitchFamily="50" charset="-128"/>
                <a:ea typeface="Meiryo UI" panose="020B0604030504040204" pitchFamily="50" charset="-128"/>
                <a:cs typeface="メイリオ" panose="020B0604030504040204" pitchFamily="50" charset="-128"/>
              </a:rPr>
              <a:t>※</a:t>
            </a:r>
            <a:r>
              <a:rPr lang="ja-JP" altLang="en-US" sz="1000" dirty="0">
                <a:latin typeface="Meiryo UI" panose="020B0604030504040204" pitchFamily="50" charset="-128"/>
                <a:ea typeface="Meiryo UI" panose="020B0604030504040204" pitchFamily="50" charset="-128"/>
                <a:cs typeface="メイリオ" panose="020B0604030504040204" pitchFamily="50" charset="-128"/>
              </a:rPr>
              <a:t>設備費とは、補助対象施設で使用する設備機械装置の購入及び据付け等に必要な経費をいいます。建物と切り離すことのできない附帯設備は原則として建物取得費に含めます。</a:t>
            </a:r>
            <a:endParaRPr lang="ja-JP" altLang="en-US" sz="800" dirty="0">
              <a:latin typeface="Meiryo UI" panose="020B0604030504040204" pitchFamily="50" charset="-128"/>
              <a:ea typeface="Meiryo UI" panose="020B0604030504040204" pitchFamily="50" charset="-128"/>
              <a:cs typeface="メイリオ" panose="020B0604030504040204" pitchFamily="50" charset="-128"/>
            </a:endParaRPr>
          </a:p>
        </p:txBody>
      </p:sp>
      <p:cxnSp>
        <p:nvCxnSpPr>
          <p:cNvPr id="21" name="直線コネクタ 20"/>
          <p:cNvCxnSpPr/>
          <p:nvPr/>
        </p:nvCxnSpPr>
        <p:spPr>
          <a:xfrm flipV="1">
            <a:off x="4978321" y="4449887"/>
            <a:ext cx="4536951" cy="5678"/>
          </a:xfrm>
          <a:prstGeom prst="line">
            <a:avLst/>
          </a:prstGeom>
          <a:ln w="15875">
            <a:solidFill>
              <a:srgbClr val="0098D0"/>
            </a:solidFill>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4978321" y="4111427"/>
            <a:ext cx="4536951" cy="400110"/>
          </a:xfrm>
          <a:prstGeom prst="rect">
            <a:avLst/>
          </a:prstGeom>
          <a:noFill/>
        </p:spPr>
        <p:txBody>
          <a:bodyPr wrap="square" rtlCol="0">
            <a:spAutoFit/>
          </a:bodyPr>
          <a:lstStyle/>
          <a:p>
            <a:r>
              <a:rPr lang="ja-JP" altLang="en-US" sz="2000" b="1" dirty="0">
                <a:latin typeface="Meiryo UI" panose="020B0604030504040204" pitchFamily="50" charset="-128"/>
                <a:ea typeface="Meiryo UI" panose="020B0604030504040204" pitchFamily="50" charset="-128"/>
                <a:cs typeface="メイリオ" panose="020B0604030504040204" pitchFamily="50" charset="-128"/>
              </a:rPr>
              <a:t>投資計画</a:t>
            </a:r>
            <a:endParaRPr kumimoji="1" lang="ja-JP" altLang="en-US" sz="2000"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23" name="テキスト ボックス 22"/>
          <p:cNvSpPr txBox="1"/>
          <p:nvPr/>
        </p:nvSpPr>
        <p:spPr>
          <a:xfrm>
            <a:off x="4978321" y="4511537"/>
            <a:ext cx="4536951" cy="646331"/>
          </a:xfrm>
          <a:prstGeom prst="rect">
            <a:avLst/>
          </a:prstGeom>
          <a:noFill/>
        </p:spPr>
        <p:txBody>
          <a:bodyPr wrap="square" lIns="36000" rIns="0" rtlCol="0">
            <a:spAutoFit/>
          </a:bodyPr>
          <a:lstStyle/>
          <a:p>
            <a:r>
              <a:rPr lang="ja-JP" altLang="en-US" sz="1200" dirty="0">
                <a:latin typeface="Meiryo UI" panose="020B0604030504040204" pitchFamily="50" charset="-128"/>
                <a:ea typeface="Meiryo UI" panose="020B0604030504040204" pitchFamily="50" charset="-128"/>
                <a:cs typeface="メイリオ" panose="020B0604030504040204" pitchFamily="50" charset="-128"/>
              </a:rPr>
              <a:t>　当該補助事業に係る投資計画について、令和</a:t>
            </a:r>
            <a:r>
              <a:rPr lang="en-US" altLang="ja-JP" sz="1200" dirty="0">
                <a:latin typeface="Meiryo UI" panose="020B0604030504040204" pitchFamily="50" charset="-128"/>
                <a:ea typeface="Meiryo UI" panose="020B0604030504040204" pitchFamily="50" charset="-128"/>
                <a:cs typeface="メイリオ" panose="020B0604030504040204" pitchFamily="50" charset="-128"/>
              </a:rPr>
              <a:t>2</a:t>
            </a: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年</a:t>
            </a:r>
            <a:r>
              <a:rPr lang="en-US" altLang="ja-JP" sz="1200" dirty="0">
                <a:latin typeface="Meiryo UI" panose="020B0604030504040204" pitchFamily="50" charset="-128"/>
                <a:ea typeface="Meiryo UI" panose="020B0604030504040204" pitchFamily="50" charset="-128"/>
                <a:cs typeface="メイリオ" panose="020B0604030504040204" pitchFamily="50" charset="-128"/>
              </a:rPr>
              <a:t>4</a:t>
            </a: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月</a:t>
            </a:r>
            <a:r>
              <a:rPr lang="en-US" altLang="ja-JP" sz="1200" dirty="0">
                <a:latin typeface="Meiryo UI" panose="020B0604030504040204" pitchFamily="50" charset="-128"/>
                <a:ea typeface="Meiryo UI" panose="020B0604030504040204" pitchFamily="50" charset="-128"/>
                <a:cs typeface="メイリオ" panose="020B0604030504040204" pitchFamily="50" charset="-128"/>
              </a:rPr>
              <a:t>7</a:t>
            </a: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日（「新型コロナウイルス感染症緊急経済対策」閣議決定日）より前に対外発表した事業でないこと。</a:t>
            </a:r>
          </a:p>
        </p:txBody>
      </p:sp>
      <p:cxnSp>
        <p:nvCxnSpPr>
          <p:cNvPr id="24" name="直線コネクタ 23"/>
          <p:cNvCxnSpPr/>
          <p:nvPr/>
        </p:nvCxnSpPr>
        <p:spPr>
          <a:xfrm flipV="1">
            <a:off x="5025007" y="5754135"/>
            <a:ext cx="4536951" cy="5678"/>
          </a:xfrm>
          <a:prstGeom prst="line">
            <a:avLst/>
          </a:prstGeom>
          <a:ln w="15875">
            <a:solidFill>
              <a:srgbClr val="0098D0"/>
            </a:solidFill>
          </a:ln>
        </p:spPr>
        <p:style>
          <a:lnRef idx="1">
            <a:schemeClr val="accent1"/>
          </a:lnRef>
          <a:fillRef idx="0">
            <a:schemeClr val="accent1"/>
          </a:fillRef>
          <a:effectRef idx="0">
            <a:schemeClr val="accent1"/>
          </a:effectRef>
          <a:fontRef idx="minor">
            <a:schemeClr val="tx1"/>
          </a:fontRef>
        </p:style>
      </p:cxnSp>
      <p:sp>
        <p:nvSpPr>
          <p:cNvPr id="25" name="テキスト ボックス 24"/>
          <p:cNvSpPr txBox="1"/>
          <p:nvPr/>
        </p:nvSpPr>
        <p:spPr>
          <a:xfrm>
            <a:off x="5025007" y="5415675"/>
            <a:ext cx="4536951" cy="400110"/>
          </a:xfrm>
          <a:prstGeom prst="rect">
            <a:avLst/>
          </a:prstGeom>
          <a:noFill/>
        </p:spPr>
        <p:txBody>
          <a:bodyPr wrap="square" rtlCol="0">
            <a:spAutoFit/>
          </a:bodyPr>
          <a:lstStyle/>
          <a:p>
            <a:r>
              <a:rPr lang="ja-JP" altLang="en-US" sz="2000" b="1" dirty="0">
                <a:latin typeface="Meiryo UI" panose="020B0604030504040204" pitchFamily="50" charset="-128"/>
                <a:ea typeface="Meiryo UI" panose="020B0604030504040204" pitchFamily="50" charset="-128"/>
                <a:cs typeface="メイリオ" panose="020B0604030504040204" pitchFamily="50" charset="-128"/>
              </a:rPr>
              <a:t>不支給要件</a:t>
            </a:r>
            <a:endParaRPr kumimoji="1" lang="ja-JP" altLang="en-US" sz="2000"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26" name="テキスト ボックス 25"/>
          <p:cNvSpPr txBox="1"/>
          <p:nvPr/>
        </p:nvSpPr>
        <p:spPr>
          <a:xfrm>
            <a:off x="5025007" y="5815785"/>
            <a:ext cx="4536951" cy="276999"/>
          </a:xfrm>
          <a:prstGeom prst="rect">
            <a:avLst/>
          </a:prstGeom>
          <a:noFill/>
        </p:spPr>
        <p:txBody>
          <a:bodyPr wrap="square" lIns="36000" rIns="0" rtlCol="0">
            <a:spAutoFit/>
          </a:bodyPr>
          <a:lstStyle/>
          <a:p>
            <a:r>
              <a:rPr lang="ja-JP" altLang="en-US" sz="1200" dirty="0">
                <a:latin typeface="Meiryo UI" panose="020B0604030504040204" pitchFamily="50" charset="-128"/>
                <a:ea typeface="Meiryo UI" panose="020B0604030504040204" pitchFamily="50" charset="-128"/>
                <a:cs typeface="メイリオ" panose="020B0604030504040204" pitchFamily="50" charset="-128"/>
              </a:rPr>
              <a:t>　不支給要件のいずれにも該当しないことが求められます。</a:t>
            </a:r>
          </a:p>
        </p:txBody>
      </p:sp>
      <p:sp>
        <p:nvSpPr>
          <p:cNvPr id="39" name="山形 38"/>
          <p:cNvSpPr/>
          <p:nvPr/>
        </p:nvSpPr>
        <p:spPr bwMode="auto">
          <a:xfrm>
            <a:off x="8553400" y="397520"/>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６．お問い合わせ先</a:t>
            </a:r>
          </a:p>
        </p:txBody>
      </p:sp>
      <p:sp>
        <p:nvSpPr>
          <p:cNvPr id="40" name="山形 39"/>
          <p:cNvSpPr/>
          <p:nvPr/>
        </p:nvSpPr>
        <p:spPr bwMode="auto">
          <a:xfrm>
            <a:off x="7438273" y="397520"/>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５．事前着手の承認</a:t>
            </a:r>
          </a:p>
        </p:txBody>
      </p:sp>
      <p:sp>
        <p:nvSpPr>
          <p:cNvPr id="41" name="山形 40"/>
          <p:cNvSpPr/>
          <p:nvPr/>
        </p:nvSpPr>
        <p:spPr bwMode="auto">
          <a:xfrm>
            <a:off x="6321156" y="398183"/>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４．スケジュール</a:t>
            </a:r>
          </a:p>
        </p:txBody>
      </p:sp>
      <p:sp>
        <p:nvSpPr>
          <p:cNvPr id="42" name="山形 41"/>
          <p:cNvSpPr/>
          <p:nvPr/>
        </p:nvSpPr>
        <p:spPr bwMode="auto">
          <a:xfrm>
            <a:off x="7428045" y="116632"/>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３．採択の審査</a:t>
            </a:r>
          </a:p>
        </p:txBody>
      </p:sp>
      <p:sp>
        <p:nvSpPr>
          <p:cNvPr id="43" name="山形 42"/>
          <p:cNvSpPr/>
          <p:nvPr/>
        </p:nvSpPr>
        <p:spPr bwMode="auto">
          <a:xfrm>
            <a:off x="6312738" y="116632"/>
            <a:ext cx="1224136" cy="264150"/>
          </a:xfrm>
          <a:prstGeom prst="chevron">
            <a:avLst/>
          </a:prstGeom>
          <a:solidFill>
            <a:srgbClr val="99D6EC"/>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２．補助要件</a:t>
            </a:r>
          </a:p>
        </p:txBody>
      </p:sp>
      <p:sp>
        <p:nvSpPr>
          <p:cNvPr id="44" name="ホームベース 43"/>
          <p:cNvSpPr/>
          <p:nvPr/>
        </p:nvSpPr>
        <p:spPr bwMode="auto">
          <a:xfrm>
            <a:off x="5197603" y="117461"/>
            <a:ext cx="1223689" cy="264150"/>
          </a:xfrm>
          <a:prstGeom prst="homePlate">
            <a:avLst/>
          </a:prstGeom>
          <a:solidFill>
            <a:schemeClr val="accent5">
              <a:lumMod val="20000"/>
              <a:lumOff val="80000"/>
            </a:schemeClr>
          </a:solidFill>
          <a:ln w="9525">
            <a:solidFill>
              <a:srgbClr val="B2B2B2"/>
            </a:solidFill>
            <a:miter lim="800000"/>
            <a:headEnd/>
            <a:tailEnd/>
          </a:ln>
          <a:effectLst/>
        </p:spPr>
        <p:txBody>
          <a:bodyPr wrap="none" rtlCol="0" anchor="ctr"/>
          <a:lstStyle/>
          <a:p>
            <a:pPr algn="l"/>
            <a:r>
              <a:rPr kumimoji="0" lang="ja-JP" altLang="en-US" sz="900" dirty="0">
                <a:latin typeface="Meiryo UI" panose="020B0604030504040204" pitchFamily="50" charset="-128"/>
                <a:ea typeface="Meiryo UI" panose="020B0604030504040204" pitchFamily="50" charset="-128"/>
              </a:rPr>
              <a:t>１．本補助金の概要</a:t>
            </a:r>
            <a:endParaRPr kumimoji="0" lang="ja-JP" altLang="en-US" sz="16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07494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0026" y="140514"/>
            <a:ext cx="9505502" cy="461665"/>
          </a:xfrm>
        </p:spPr>
        <p:txBody>
          <a:bodyPr/>
          <a:lstStyle/>
          <a:p>
            <a:r>
              <a:rPr lang="ja-JP" altLang="en-US" sz="2400" dirty="0"/>
              <a:t>２</a:t>
            </a:r>
            <a:r>
              <a:rPr kumimoji="1" lang="ja-JP" altLang="en-US" sz="2400" dirty="0"/>
              <a:t>．</a:t>
            </a:r>
            <a:r>
              <a:rPr lang="ja-JP" altLang="en-US" sz="2400" dirty="0"/>
              <a:t>補助要件（要件・補助率等）</a:t>
            </a:r>
            <a:endParaRPr kumimoji="1" lang="ja-JP" altLang="en-US" sz="2400" dirty="0"/>
          </a:p>
        </p:txBody>
      </p:sp>
      <p:sp>
        <p:nvSpPr>
          <p:cNvPr id="3" name="スライド番号プレースホルダー 2"/>
          <p:cNvSpPr>
            <a:spLocks noGrp="1"/>
          </p:cNvSpPr>
          <p:nvPr>
            <p:ph type="sldNum" sz="quarter" idx="12"/>
          </p:nvPr>
        </p:nvSpPr>
        <p:spPr>
          <a:xfrm>
            <a:off x="7605295" y="6525345"/>
            <a:ext cx="2311400" cy="365125"/>
          </a:xfrm>
        </p:spPr>
        <p:txBody>
          <a:bodyPr/>
          <a:lstStyle/>
          <a:p>
            <a:fld id="{D9550142-B990-490A-A107-ED7302A7FD52}" type="slidenum">
              <a:rPr kumimoji="1" lang="ja-JP" altLang="en-US" smtClean="0"/>
              <a:t>4</a:t>
            </a:fld>
            <a:endParaRPr kumimoji="1" lang="ja-JP" altLang="en-US" dirty="0"/>
          </a:p>
        </p:txBody>
      </p:sp>
      <p:cxnSp>
        <p:nvCxnSpPr>
          <p:cNvPr id="8" name="直線コネクタ 7"/>
          <p:cNvCxnSpPr>
            <a:cxnSpLocks/>
          </p:cNvCxnSpPr>
          <p:nvPr/>
        </p:nvCxnSpPr>
        <p:spPr>
          <a:xfrm>
            <a:off x="748751" y="1062345"/>
            <a:ext cx="2880767" cy="0"/>
          </a:xfrm>
          <a:prstGeom prst="line">
            <a:avLst/>
          </a:prstGeom>
          <a:ln w="15875">
            <a:solidFill>
              <a:srgbClr val="0098D0"/>
            </a:solidFill>
          </a:ln>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a:off x="1171296" y="662235"/>
            <a:ext cx="2583633" cy="400110"/>
          </a:xfrm>
          <a:prstGeom prst="rect">
            <a:avLst/>
          </a:prstGeom>
          <a:noFill/>
        </p:spPr>
        <p:txBody>
          <a:bodyPr wrap="square" rtlCol="0">
            <a:spAutoFit/>
          </a:bodyPr>
          <a:lstStyle/>
          <a:p>
            <a:r>
              <a:rPr kumimoji="1" lang="ja-JP" altLang="en-US" sz="2000" b="1" dirty="0">
                <a:latin typeface="Meiryo UI" panose="020B0604030504040204" pitchFamily="50" charset="-128"/>
                <a:ea typeface="Meiryo UI" panose="020B0604030504040204" pitchFamily="50" charset="-128"/>
                <a:cs typeface="メイリオ" panose="020B0604030504040204" pitchFamily="50" charset="-128"/>
              </a:rPr>
              <a:t>補助対象事業</a:t>
            </a:r>
          </a:p>
        </p:txBody>
      </p:sp>
      <p:sp>
        <p:nvSpPr>
          <p:cNvPr id="56" name="山形 55"/>
          <p:cNvSpPr/>
          <p:nvPr/>
        </p:nvSpPr>
        <p:spPr bwMode="auto">
          <a:xfrm>
            <a:off x="8553400" y="397520"/>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６．お問い合わせ先</a:t>
            </a:r>
          </a:p>
        </p:txBody>
      </p:sp>
      <p:sp>
        <p:nvSpPr>
          <p:cNvPr id="57" name="山形 56"/>
          <p:cNvSpPr/>
          <p:nvPr/>
        </p:nvSpPr>
        <p:spPr bwMode="auto">
          <a:xfrm>
            <a:off x="7438273" y="397520"/>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５．事前着手の承認</a:t>
            </a:r>
          </a:p>
        </p:txBody>
      </p:sp>
      <p:sp>
        <p:nvSpPr>
          <p:cNvPr id="58" name="山形 57"/>
          <p:cNvSpPr/>
          <p:nvPr/>
        </p:nvSpPr>
        <p:spPr bwMode="auto">
          <a:xfrm>
            <a:off x="6321156" y="398183"/>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４．スケジュール</a:t>
            </a:r>
          </a:p>
        </p:txBody>
      </p:sp>
      <p:sp>
        <p:nvSpPr>
          <p:cNvPr id="59" name="山形 58"/>
          <p:cNvSpPr/>
          <p:nvPr/>
        </p:nvSpPr>
        <p:spPr bwMode="auto">
          <a:xfrm>
            <a:off x="7428045" y="116632"/>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３．採択の審査</a:t>
            </a:r>
          </a:p>
        </p:txBody>
      </p:sp>
      <p:sp>
        <p:nvSpPr>
          <p:cNvPr id="60" name="山形 59"/>
          <p:cNvSpPr/>
          <p:nvPr/>
        </p:nvSpPr>
        <p:spPr bwMode="auto">
          <a:xfrm>
            <a:off x="6312738" y="116632"/>
            <a:ext cx="1224136" cy="264150"/>
          </a:xfrm>
          <a:prstGeom prst="chevron">
            <a:avLst/>
          </a:prstGeom>
          <a:solidFill>
            <a:srgbClr val="99D6EC"/>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２．補助要件</a:t>
            </a:r>
          </a:p>
        </p:txBody>
      </p:sp>
      <p:sp>
        <p:nvSpPr>
          <p:cNvPr id="61" name="ホームベース 60"/>
          <p:cNvSpPr/>
          <p:nvPr/>
        </p:nvSpPr>
        <p:spPr bwMode="auto">
          <a:xfrm>
            <a:off x="5197603" y="117461"/>
            <a:ext cx="1223689" cy="264150"/>
          </a:xfrm>
          <a:prstGeom prst="homePlate">
            <a:avLst/>
          </a:prstGeom>
          <a:solidFill>
            <a:schemeClr val="accent5">
              <a:lumMod val="20000"/>
              <a:lumOff val="80000"/>
            </a:schemeClr>
          </a:solidFill>
          <a:ln w="9525">
            <a:solidFill>
              <a:srgbClr val="B2B2B2"/>
            </a:solidFill>
            <a:miter lim="800000"/>
            <a:headEnd/>
            <a:tailEnd/>
          </a:ln>
          <a:effectLst/>
        </p:spPr>
        <p:txBody>
          <a:bodyPr wrap="none" rtlCol="0" anchor="ctr"/>
          <a:lstStyle/>
          <a:p>
            <a:pPr algn="l"/>
            <a:r>
              <a:rPr kumimoji="0" lang="ja-JP" altLang="en-US" sz="900" dirty="0">
                <a:latin typeface="Meiryo UI" panose="020B0604030504040204" pitchFamily="50" charset="-128"/>
                <a:ea typeface="Meiryo UI" panose="020B0604030504040204" pitchFamily="50" charset="-128"/>
              </a:rPr>
              <a:t>１．本補助金の概要</a:t>
            </a:r>
            <a:endParaRPr kumimoji="0" lang="ja-JP" altLang="en-US" sz="1600" dirty="0">
              <a:latin typeface="Meiryo UI" panose="020B0604030504040204" pitchFamily="50" charset="-128"/>
              <a:ea typeface="Meiryo UI" panose="020B0604030504040204" pitchFamily="50" charset="-128"/>
            </a:endParaRPr>
          </a:p>
        </p:txBody>
      </p:sp>
      <p:cxnSp>
        <p:nvCxnSpPr>
          <p:cNvPr id="63" name="直線コネクタ 62"/>
          <p:cNvCxnSpPr>
            <a:cxnSpLocks/>
          </p:cNvCxnSpPr>
          <p:nvPr/>
        </p:nvCxnSpPr>
        <p:spPr>
          <a:xfrm>
            <a:off x="8616928" y="1070013"/>
            <a:ext cx="1044000" cy="6724"/>
          </a:xfrm>
          <a:prstGeom prst="line">
            <a:avLst/>
          </a:prstGeom>
          <a:ln w="15875">
            <a:solidFill>
              <a:srgbClr val="0098D0"/>
            </a:solidFill>
          </a:ln>
        </p:spPr>
        <p:style>
          <a:lnRef idx="1">
            <a:schemeClr val="accent1"/>
          </a:lnRef>
          <a:fillRef idx="0">
            <a:schemeClr val="accent1"/>
          </a:fillRef>
          <a:effectRef idx="0">
            <a:schemeClr val="accent1"/>
          </a:effectRef>
          <a:fontRef idx="minor">
            <a:schemeClr val="tx1"/>
          </a:fontRef>
        </p:style>
      </p:cxnSp>
      <p:sp>
        <p:nvSpPr>
          <p:cNvPr id="64" name="テキスト ボックス 63"/>
          <p:cNvSpPr txBox="1"/>
          <p:nvPr/>
        </p:nvSpPr>
        <p:spPr>
          <a:xfrm>
            <a:off x="8652181" y="688585"/>
            <a:ext cx="1015559" cy="400110"/>
          </a:xfrm>
          <a:prstGeom prst="rect">
            <a:avLst/>
          </a:prstGeom>
          <a:noFill/>
        </p:spPr>
        <p:txBody>
          <a:bodyPr wrap="square" rtlCol="0">
            <a:spAutoFit/>
          </a:bodyPr>
          <a:lstStyle/>
          <a:p>
            <a:r>
              <a:rPr kumimoji="1" lang="ja-JP" altLang="en-US" sz="2000" b="1" dirty="0">
                <a:latin typeface="Meiryo UI" panose="020B0604030504040204" pitchFamily="50" charset="-128"/>
                <a:ea typeface="Meiryo UI" panose="020B0604030504040204" pitchFamily="50" charset="-128"/>
                <a:cs typeface="メイリオ" panose="020B0604030504040204" pitchFamily="50" charset="-128"/>
              </a:rPr>
              <a:t>補助率</a:t>
            </a:r>
          </a:p>
        </p:txBody>
      </p:sp>
      <p:cxnSp>
        <p:nvCxnSpPr>
          <p:cNvPr id="68" name="直線コネクタ 67"/>
          <p:cNvCxnSpPr>
            <a:cxnSpLocks/>
          </p:cNvCxnSpPr>
          <p:nvPr/>
        </p:nvCxnSpPr>
        <p:spPr>
          <a:xfrm>
            <a:off x="3965415" y="1064779"/>
            <a:ext cx="4176000" cy="10066"/>
          </a:xfrm>
          <a:prstGeom prst="line">
            <a:avLst/>
          </a:prstGeom>
          <a:ln w="15875">
            <a:solidFill>
              <a:srgbClr val="0098D0"/>
            </a:solidFill>
          </a:ln>
        </p:spPr>
        <p:style>
          <a:lnRef idx="1">
            <a:schemeClr val="accent1"/>
          </a:lnRef>
          <a:fillRef idx="0">
            <a:schemeClr val="accent1"/>
          </a:fillRef>
          <a:effectRef idx="0">
            <a:schemeClr val="accent1"/>
          </a:effectRef>
          <a:fontRef idx="minor">
            <a:schemeClr val="tx1"/>
          </a:fontRef>
        </p:style>
      </p:cxnSp>
      <p:sp>
        <p:nvSpPr>
          <p:cNvPr id="69" name="テキスト ボックス 68"/>
          <p:cNvSpPr txBox="1"/>
          <p:nvPr/>
        </p:nvSpPr>
        <p:spPr>
          <a:xfrm>
            <a:off x="4952777" y="683267"/>
            <a:ext cx="1875080" cy="400110"/>
          </a:xfrm>
          <a:prstGeom prst="rect">
            <a:avLst/>
          </a:prstGeom>
          <a:noFill/>
        </p:spPr>
        <p:txBody>
          <a:bodyPr wrap="square" rtlCol="0">
            <a:spAutoFit/>
          </a:bodyPr>
          <a:lstStyle/>
          <a:p>
            <a:r>
              <a:rPr kumimoji="1" lang="ja-JP" altLang="en-US" sz="2000" b="1" dirty="0">
                <a:latin typeface="Meiryo UI" panose="020B0604030504040204" pitchFamily="50" charset="-128"/>
                <a:ea typeface="Meiryo UI" panose="020B0604030504040204" pitchFamily="50" charset="-128"/>
                <a:cs typeface="メイリオ" panose="020B0604030504040204" pitchFamily="50" charset="-128"/>
              </a:rPr>
              <a:t>補助対象要件</a:t>
            </a:r>
            <a:endParaRPr lang="en-US" altLang="ja-JP" sz="2000"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12" name="テキスト ボックス 11">
            <a:extLst>
              <a:ext uri="{FF2B5EF4-FFF2-40B4-BE49-F238E27FC236}">
                <a16:creationId xmlns="" xmlns:a16="http://schemas.microsoft.com/office/drawing/2014/main" id="{89489848-FC31-4187-9EA0-9538980F8AE9}"/>
              </a:ext>
            </a:extLst>
          </p:cNvPr>
          <p:cNvSpPr txBox="1"/>
          <p:nvPr/>
        </p:nvSpPr>
        <p:spPr>
          <a:xfrm>
            <a:off x="8297608" y="1115610"/>
            <a:ext cx="1626774" cy="276999"/>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大企業　　中小企業等</a:t>
            </a:r>
          </a:p>
        </p:txBody>
      </p:sp>
      <p:sp>
        <p:nvSpPr>
          <p:cNvPr id="16" name="テキスト ボックス 15">
            <a:extLst>
              <a:ext uri="{FF2B5EF4-FFF2-40B4-BE49-F238E27FC236}">
                <a16:creationId xmlns="" xmlns:a16="http://schemas.microsoft.com/office/drawing/2014/main" id="{DC328212-3379-4EB2-80BF-5071942630F9}"/>
              </a:ext>
            </a:extLst>
          </p:cNvPr>
          <p:cNvSpPr txBox="1"/>
          <p:nvPr/>
        </p:nvSpPr>
        <p:spPr>
          <a:xfrm>
            <a:off x="8186466" y="1364691"/>
            <a:ext cx="974870" cy="584775"/>
          </a:xfrm>
          <a:prstGeom prst="rect">
            <a:avLst/>
          </a:prstGeom>
          <a:noFill/>
        </p:spPr>
        <p:txBody>
          <a:bodyPr wrap="square" rtlCol="0">
            <a:spAutoFit/>
          </a:bodyPr>
          <a:lstStyle/>
          <a:p>
            <a:pPr algn="ctr"/>
            <a:r>
              <a:rPr lang="en-US" altLang="ja-JP" b="1" dirty="0">
                <a:latin typeface="Arial" panose="020B0604020202020204" pitchFamily="34" charset="0"/>
                <a:ea typeface="メイリオ" panose="020B0604030504040204" pitchFamily="50" charset="-128"/>
                <a:cs typeface="Arial" panose="020B0604020202020204" pitchFamily="34" charset="0"/>
              </a:rPr>
              <a:t>1/2</a:t>
            </a:r>
          </a:p>
          <a:p>
            <a:pPr algn="ctr"/>
            <a:r>
              <a:rPr lang="ja-JP" altLang="en-US" sz="1400" b="1" dirty="0">
                <a:latin typeface="Arial" panose="020B0604020202020204" pitchFamily="34" charset="0"/>
                <a:ea typeface="メイリオ" panose="020B0604030504040204" pitchFamily="50" charset="-128"/>
                <a:cs typeface="Arial" panose="020B0604020202020204" pitchFamily="34" charset="0"/>
              </a:rPr>
              <a:t>以内</a:t>
            </a:r>
            <a:endParaRPr kumimoji="1" lang="ja-JP" altLang="en-US" sz="1400" b="1" dirty="0">
              <a:latin typeface="Arial" panose="020B0604020202020204" pitchFamily="34" charset="0"/>
              <a:ea typeface="メイリオ" panose="020B0604030504040204" pitchFamily="50" charset="-128"/>
              <a:cs typeface="Arial" panose="020B0604020202020204" pitchFamily="34" charset="0"/>
            </a:endParaRPr>
          </a:p>
        </p:txBody>
      </p:sp>
      <p:sp>
        <p:nvSpPr>
          <p:cNvPr id="81" name="正方形/長方形 80"/>
          <p:cNvSpPr/>
          <p:nvPr/>
        </p:nvSpPr>
        <p:spPr bwMode="auto">
          <a:xfrm>
            <a:off x="59124" y="2877767"/>
            <a:ext cx="678583" cy="2402946"/>
          </a:xfrm>
          <a:prstGeom prst="rect">
            <a:avLst/>
          </a:prstGeom>
          <a:solidFill>
            <a:schemeClr val="accent3"/>
          </a:solidFill>
          <a:ln w="9525">
            <a:noFill/>
            <a:miter lim="800000"/>
            <a:headEnd/>
            <a:tailEnd/>
          </a:ln>
          <a:effectLst/>
        </p:spPr>
        <p:txBody>
          <a:bodyPr wrap="none" lIns="36000" tIns="36000" rIns="36000" bIns="36000" rtlCol="0" anchor="ctr"/>
          <a:lstStyle/>
          <a:p>
            <a:pPr algn="ctr"/>
            <a:r>
              <a:rPr kumimoji="0" lang="en-US" altLang="ja-JP" sz="2000" b="1" dirty="0">
                <a:solidFill>
                  <a:schemeClr val="bg1"/>
                </a:solidFill>
                <a:latin typeface="Meiryo UI" panose="020B0604030504040204" pitchFamily="50" charset="-128"/>
                <a:ea typeface="Meiryo UI" panose="020B0604030504040204" pitchFamily="50" charset="-128"/>
              </a:rPr>
              <a:t>B</a:t>
            </a:r>
            <a:endParaRPr kumimoji="0" lang="ja-JP" altLang="en-US" sz="2000" b="1" dirty="0">
              <a:solidFill>
                <a:schemeClr val="bg1"/>
              </a:solidFill>
              <a:latin typeface="Meiryo UI" panose="020B0604030504040204" pitchFamily="50" charset="-128"/>
              <a:ea typeface="Meiryo UI" panose="020B0604030504040204" pitchFamily="50" charset="-128"/>
            </a:endParaRPr>
          </a:p>
        </p:txBody>
      </p:sp>
      <p:sp>
        <p:nvSpPr>
          <p:cNvPr id="82" name="正方形/長方形 81"/>
          <p:cNvSpPr/>
          <p:nvPr/>
        </p:nvSpPr>
        <p:spPr bwMode="auto">
          <a:xfrm>
            <a:off x="60560" y="5540717"/>
            <a:ext cx="670417" cy="1281912"/>
          </a:xfrm>
          <a:prstGeom prst="rect">
            <a:avLst/>
          </a:prstGeom>
          <a:solidFill>
            <a:schemeClr val="accent6">
              <a:lumMod val="50000"/>
            </a:schemeClr>
          </a:solidFill>
          <a:ln w="9525">
            <a:noFill/>
            <a:miter lim="800000"/>
            <a:headEnd/>
            <a:tailEnd/>
          </a:ln>
          <a:effectLst/>
        </p:spPr>
        <p:txBody>
          <a:bodyPr wrap="none" lIns="36000" tIns="36000" rIns="36000" bIns="36000" rtlCol="0" anchor="ctr"/>
          <a:lstStyle/>
          <a:p>
            <a:pPr algn="ctr"/>
            <a:r>
              <a:rPr kumimoji="0" lang="en-US" altLang="ja-JP" sz="2000" b="1" dirty="0">
                <a:solidFill>
                  <a:schemeClr val="bg1"/>
                </a:solidFill>
                <a:latin typeface="Meiryo UI" panose="020B0604030504040204" pitchFamily="50" charset="-128"/>
                <a:ea typeface="Meiryo UI" panose="020B0604030504040204" pitchFamily="50" charset="-128"/>
              </a:rPr>
              <a:t>C</a:t>
            </a:r>
            <a:endParaRPr kumimoji="0" lang="ja-JP" altLang="en-US" sz="2000" b="1" dirty="0">
              <a:solidFill>
                <a:schemeClr val="bg1"/>
              </a:solidFill>
              <a:latin typeface="Meiryo UI" panose="020B0604030504040204" pitchFamily="50" charset="-128"/>
              <a:ea typeface="Meiryo UI" panose="020B0604030504040204" pitchFamily="50" charset="-128"/>
            </a:endParaRPr>
          </a:p>
        </p:txBody>
      </p:sp>
      <p:sp>
        <p:nvSpPr>
          <p:cNvPr id="83" name="正方形/長方形 82"/>
          <p:cNvSpPr/>
          <p:nvPr/>
        </p:nvSpPr>
        <p:spPr bwMode="auto">
          <a:xfrm>
            <a:off x="79330" y="1231449"/>
            <a:ext cx="638099" cy="1325086"/>
          </a:xfrm>
          <a:prstGeom prst="rect">
            <a:avLst/>
          </a:prstGeom>
          <a:solidFill>
            <a:srgbClr val="0098D0"/>
          </a:solidFill>
          <a:ln w="9525">
            <a:noFill/>
            <a:miter lim="800000"/>
            <a:headEnd/>
            <a:tailEnd/>
          </a:ln>
          <a:effectLst/>
        </p:spPr>
        <p:txBody>
          <a:bodyPr wrap="none" lIns="36000" tIns="36000" rIns="36000" bIns="36000" rtlCol="0" anchor="ctr"/>
          <a:lstStyle/>
          <a:p>
            <a:pPr algn="ctr"/>
            <a:r>
              <a:rPr kumimoji="0" lang="en-US" altLang="ja-JP" sz="2000" b="1" dirty="0">
                <a:solidFill>
                  <a:schemeClr val="bg1"/>
                </a:solidFill>
                <a:latin typeface="Meiryo UI" panose="020B0604030504040204" pitchFamily="50" charset="-128"/>
                <a:ea typeface="Meiryo UI" panose="020B0604030504040204" pitchFamily="50" charset="-128"/>
              </a:rPr>
              <a:t>A</a:t>
            </a:r>
            <a:endParaRPr kumimoji="0" lang="ja-JP" altLang="en-US" sz="2000" b="1" dirty="0">
              <a:solidFill>
                <a:schemeClr val="bg1"/>
              </a:solidFill>
              <a:latin typeface="Meiryo UI" panose="020B0604030504040204" pitchFamily="50" charset="-128"/>
              <a:ea typeface="Meiryo UI" panose="020B0604030504040204" pitchFamily="50" charset="-128"/>
            </a:endParaRPr>
          </a:p>
        </p:txBody>
      </p:sp>
      <p:sp>
        <p:nvSpPr>
          <p:cNvPr id="84" name="テキスト ボックス 83"/>
          <p:cNvSpPr txBox="1"/>
          <p:nvPr/>
        </p:nvSpPr>
        <p:spPr>
          <a:xfrm>
            <a:off x="786015" y="1110647"/>
            <a:ext cx="2715911" cy="1708160"/>
          </a:xfrm>
          <a:prstGeom prst="rect">
            <a:avLst/>
          </a:prstGeom>
          <a:noFill/>
        </p:spPr>
        <p:txBody>
          <a:bodyPr wrap="square" lIns="36000" rIns="0" rtlCol="0">
            <a:spAutoFit/>
          </a:bodyPr>
          <a:lstStyle/>
          <a:p>
            <a:r>
              <a:rPr lang="ja-JP" altLang="ja-JP" sz="1050" dirty="0"/>
              <a:t>生産拠点の集中度が高い製品・部素材の供給途絶リスク解消のための生産拠点整備事業であって、</a:t>
            </a:r>
            <a:r>
              <a:rPr lang="ja-JP" altLang="ja-JP" sz="1050" b="1" dirty="0"/>
              <a:t>次のいずれかに該当するもの</a:t>
            </a:r>
          </a:p>
          <a:p>
            <a:r>
              <a:rPr lang="en-US" altLang="ja-JP" sz="1050" dirty="0"/>
              <a:t> </a:t>
            </a:r>
            <a:endParaRPr lang="ja-JP" altLang="ja-JP" sz="1050" dirty="0"/>
          </a:p>
          <a:p>
            <a:r>
              <a:rPr lang="ja-JP" altLang="en-US" sz="1050" dirty="0"/>
              <a:t>　</a:t>
            </a:r>
            <a:r>
              <a:rPr lang="ja-JP" altLang="ja-JP" sz="1050" dirty="0"/>
              <a:t>①生産拠点の集中度が高い製品・部素材の</a:t>
            </a:r>
            <a:r>
              <a:rPr lang="en-US" altLang="ja-JP" sz="1050" dirty="0"/>
              <a:t/>
            </a:r>
            <a:br>
              <a:rPr lang="en-US" altLang="ja-JP" sz="1050" dirty="0"/>
            </a:br>
            <a:r>
              <a:rPr lang="ja-JP" altLang="en-US" sz="1050" dirty="0"/>
              <a:t>　　</a:t>
            </a:r>
            <a:r>
              <a:rPr lang="ja-JP" altLang="ja-JP" sz="1050" dirty="0"/>
              <a:t>国内での生産拠点整備事業</a:t>
            </a:r>
          </a:p>
          <a:p>
            <a:r>
              <a:rPr lang="en-US" altLang="ja-JP" sz="1050" dirty="0"/>
              <a:t> </a:t>
            </a:r>
            <a:endParaRPr lang="ja-JP" altLang="ja-JP" sz="1050" dirty="0"/>
          </a:p>
          <a:p>
            <a:r>
              <a:rPr lang="ja-JP" altLang="en-US" sz="1050" dirty="0"/>
              <a:t>　</a:t>
            </a:r>
            <a:r>
              <a:rPr lang="ja-JP" altLang="ja-JP" sz="1050" dirty="0"/>
              <a:t>②生産拠点の集中度が高い製品・部素材を</a:t>
            </a:r>
            <a:r>
              <a:rPr lang="en-US" altLang="ja-JP" sz="1050" dirty="0"/>
              <a:t/>
            </a:r>
            <a:br>
              <a:rPr lang="en-US" altLang="ja-JP" sz="1050" dirty="0"/>
            </a:br>
            <a:r>
              <a:rPr lang="ja-JP" altLang="en-US" sz="1050" dirty="0"/>
              <a:t>　　</a:t>
            </a:r>
            <a:r>
              <a:rPr lang="ja-JP" altLang="ja-JP" sz="1050" dirty="0"/>
              <a:t>極力使用しない技術を活用した生産を行</a:t>
            </a:r>
            <a:r>
              <a:rPr lang="en-US" altLang="ja-JP" sz="1050" dirty="0"/>
              <a:t/>
            </a:r>
            <a:br>
              <a:rPr lang="en-US" altLang="ja-JP" sz="1050" dirty="0"/>
            </a:br>
            <a:r>
              <a:rPr lang="ja-JP" altLang="en-US" sz="1050" dirty="0"/>
              <a:t>　　</a:t>
            </a:r>
            <a:r>
              <a:rPr lang="ja-JP" altLang="ja-JP" sz="1050" dirty="0" err="1"/>
              <a:t>う</a:t>
            </a:r>
            <a:r>
              <a:rPr lang="ja-JP" altLang="ja-JP" sz="1050" dirty="0"/>
              <a:t>生産拠点整備事業</a:t>
            </a:r>
            <a:endParaRPr lang="ja-JP" altLang="en-US" sz="105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85" name="テキスト ボックス 84"/>
          <p:cNvSpPr txBox="1"/>
          <p:nvPr/>
        </p:nvSpPr>
        <p:spPr>
          <a:xfrm>
            <a:off x="842267" y="2885358"/>
            <a:ext cx="2787251" cy="738664"/>
          </a:xfrm>
          <a:prstGeom prst="rect">
            <a:avLst/>
          </a:prstGeom>
          <a:noFill/>
        </p:spPr>
        <p:txBody>
          <a:bodyPr wrap="square" lIns="36000" rIns="0" rtlCol="0">
            <a:spAutoFit/>
          </a:bodyPr>
          <a:lstStyle/>
          <a:p>
            <a:r>
              <a:rPr lang="ja-JP" altLang="en-US" sz="1050" dirty="0"/>
              <a:t>一時的な需要増によって需給がひっ迫するおそれのある製品・部素材のうち、国民が健康な生活を営む上で重要なものの生産拠点等の整備事業</a:t>
            </a:r>
            <a:endParaRPr lang="ja-JP" altLang="en-US" sz="105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86" name="テキスト ボックス 85"/>
          <p:cNvSpPr txBox="1"/>
          <p:nvPr/>
        </p:nvSpPr>
        <p:spPr>
          <a:xfrm>
            <a:off x="786015" y="5542496"/>
            <a:ext cx="3097529" cy="1138773"/>
          </a:xfrm>
          <a:prstGeom prst="rect">
            <a:avLst/>
          </a:prstGeom>
          <a:noFill/>
        </p:spPr>
        <p:txBody>
          <a:bodyPr wrap="square" lIns="36000" rIns="0" rtlCol="0">
            <a:spAutoFit/>
          </a:bodyPr>
          <a:lstStyle/>
          <a:p>
            <a:pPr latinLnBrk="1">
              <a:spcAft>
                <a:spcPts val="600"/>
              </a:spcAft>
            </a:pPr>
            <a:r>
              <a:rPr lang="ja-JP" altLang="en-US" sz="1050" b="1" dirty="0"/>
              <a:t>①～③の全てを満たす事業</a:t>
            </a:r>
            <a:endParaRPr lang="en-US" altLang="ja-JP" sz="1050" b="1" dirty="0"/>
          </a:p>
          <a:p>
            <a:pPr latinLnBrk="1"/>
            <a:r>
              <a:rPr lang="ja-JP" altLang="en-US" sz="1050" dirty="0"/>
              <a:t>　</a:t>
            </a:r>
            <a:r>
              <a:rPr lang="ja-JP" altLang="ja-JP" sz="1050" dirty="0"/>
              <a:t>①複数の中小企業等のグループ</a:t>
            </a:r>
            <a:r>
              <a:rPr lang="en-US" altLang="ja-JP" sz="1050" dirty="0"/>
              <a:t> </a:t>
            </a:r>
            <a:r>
              <a:rPr lang="ja-JP" altLang="ja-JP" sz="1050" dirty="0"/>
              <a:t>による共同事業</a:t>
            </a:r>
          </a:p>
          <a:p>
            <a:pPr latinLnBrk="1"/>
            <a:r>
              <a:rPr lang="en-US" altLang="ja-JP" sz="1050" dirty="0"/>
              <a:t> </a:t>
            </a:r>
            <a:endParaRPr lang="ja-JP" altLang="ja-JP" sz="1050" dirty="0"/>
          </a:p>
          <a:p>
            <a:pPr latinLnBrk="1"/>
            <a:r>
              <a:rPr lang="ja-JP" altLang="en-US" sz="1050" dirty="0"/>
              <a:t>　</a:t>
            </a:r>
            <a:r>
              <a:rPr lang="ja-JP" altLang="ja-JP" sz="1050" dirty="0"/>
              <a:t>②事業Ａに該当する事業</a:t>
            </a:r>
          </a:p>
          <a:p>
            <a:r>
              <a:rPr lang="en-US" altLang="ja-JP" sz="1050" dirty="0"/>
              <a:t> </a:t>
            </a:r>
            <a:endParaRPr lang="ja-JP" altLang="ja-JP" sz="1050" dirty="0"/>
          </a:p>
          <a:p>
            <a:r>
              <a:rPr lang="ja-JP" altLang="en-US" sz="1050" dirty="0"/>
              <a:t>　</a:t>
            </a:r>
            <a:r>
              <a:rPr lang="ja-JP" altLang="ja-JP" sz="1050" dirty="0"/>
              <a:t>③グループ化メリットを有する事業 </a:t>
            </a:r>
            <a:r>
              <a:rPr lang="en-US" altLang="ja-JP" sz="1050" dirty="0"/>
              <a:t> </a:t>
            </a:r>
            <a:endParaRPr lang="ja-JP" altLang="ja-JP" sz="1050" dirty="0"/>
          </a:p>
        </p:txBody>
      </p:sp>
      <p:sp>
        <p:nvSpPr>
          <p:cNvPr id="90" name="テキスト ボックス 89"/>
          <p:cNvSpPr txBox="1"/>
          <p:nvPr/>
        </p:nvSpPr>
        <p:spPr>
          <a:xfrm>
            <a:off x="3925985" y="1125564"/>
            <a:ext cx="4040094" cy="1554272"/>
          </a:xfrm>
          <a:prstGeom prst="rect">
            <a:avLst/>
          </a:prstGeom>
          <a:noFill/>
        </p:spPr>
        <p:txBody>
          <a:bodyPr wrap="square" lIns="36000" rIns="0" rtlCol="0">
            <a:spAutoFit/>
          </a:bodyPr>
          <a:lstStyle/>
          <a:p>
            <a:pPr>
              <a:spcAft>
                <a:spcPts val="600"/>
              </a:spcAft>
            </a:pPr>
            <a:r>
              <a:rPr lang="en-US" altLang="ja-JP" sz="900" b="1" dirty="0"/>
              <a:t>※</a:t>
            </a:r>
            <a:r>
              <a:rPr lang="ja-JP" altLang="en-US" sz="900" b="1" dirty="0"/>
              <a:t>ア、イいずれも満たすこと</a:t>
            </a:r>
            <a:endParaRPr lang="en-US" altLang="ja-JP" sz="900" b="1" dirty="0"/>
          </a:p>
          <a:p>
            <a:r>
              <a:rPr lang="ja-JP" altLang="en-US" sz="900" b="1" dirty="0"/>
              <a:t>ア．生産拠点の集中度</a:t>
            </a:r>
          </a:p>
          <a:p>
            <a:r>
              <a:rPr lang="ja-JP" altLang="en-US" sz="900" dirty="0"/>
              <a:t>生産拠点の集中度について、貿易統計等の統計指標上、集中度が高いことを証明する書類や、事業者単位で調達集中度が高いことを証明する書類等で確認できること（左記②にあっては、上記に加え、生産拠点の集中度が高い製品・部素材を極力使用しない技術を活用した投資であることについて、顧客や有識者からの推薦書等の第三者による証明書等で確認できること）</a:t>
            </a:r>
          </a:p>
          <a:p>
            <a:endParaRPr lang="ja-JP" altLang="en-US" sz="900" dirty="0"/>
          </a:p>
          <a:p>
            <a:r>
              <a:rPr lang="ja-JP" altLang="en-US" sz="900" b="1" dirty="0"/>
              <a:t>イ．設備機械装置の先端性</a:t>
            </a:r>
          </a:p>
          <a:p>
            <a:r>
              <a:rPr lang="ja-JP" altLang="ja-JP" sz="900" dirty="0"/>
              <a:t>補助対象となる設備機械装置の性能（仕様・スペック）が、先端的であること</a:t>
            </a:r>
            <a:r>
              <a:rPr lang="ja-JP" altLang="en-US" sz="900" dirty="0"/>
              <a:t>。</a:t>
            </a:r>
          </a:p>
        </p:txBody>
      </p:sp>
      <p:sp>
        <p:nvSpPr>
          <p:cNvPr id="91" name="テキスト ボックス 90"/>
          <p:cNvSpPr txBox="1"/>
          <p:nvPr/>
        </p:nvSpPr>
        <p:spPr>
          <a:xfrm>
            <a:off x="3883545" y="2821158"/>
            <a:ext cx="4154417" cy="2662267"/>
          </a:xfrm>
          <a:prstGeom prst="rect">
            <a:avLst/>
          </a:prstGeom>
          <a:noFill/>
        </p:spPr>
        <p:txBody>
          <a:bodyPr wrap="square" lIns="36000" rIns="0" rtlCol="0">
            <a:spAutoFit/>
          </a:bodyPr>
          <a:lstStyle/>
          <a:p>
            <a:pPr>
              <a:spcAft>
                <a:spcPts val="400"/>
              </a:spcAft>
            </a:pPr>
            <a:r>
              <a:rPr lang="en-US" altLang="ja-JP" sz="900" b="1" dirty="0"/>
              <a:t>※</a:t>
            </a:r>
            <a:r>
              <a:rPr lang="ja-JP" altLang="en-US" sz="900" b="1" dirty="0"/>
              <a:t>ア、イいずれも満たすこと（物流施設にあってはウも満たすこと）</a:t>
            </a:r>
            <a:endParaRPr lang="en-US" altLang="ja-JP" sz="900" b="1" dirty="0"/>
          </a:p>
          <a:p>
            <a:r>
              <a:rPr lang="ja-JP" altLang="en-US" sz="900" b="1" dirty="0"/>
              <a:t>ア．需給ひっ迫性  </a:t>
            </a:r>
          </a:p>
          <a:p>
            <a:r>
              <a:rPr lang="ja-JP" altLang="en-US" sz="900" dirty="0"/>
              <a:t>①：政府が増産や安定供給の要請をしているものについて、増産要請文等の第三者による証明書</a:t>
            </a:r>
          </a:p>
          <a:p>
            <a:r>
              <a:rPr lang="ja-JP" altLang="en-US" sz="900" dirty="0"/>
              <a:t>②：統計、顧客や有識者からの推薦書等の第三者による証明書</a:t>
            </a:r>
          </a:p>
          <a:p>
            <a:endParaRPr lang="ja-JP" altLang="en-US" sz="900" dirty="0"/>
          </a:p>
          <a:p>
            <a:r>
              <a:rPr lang="ja-JP" altLang="en-US" sz="900" b="1" dirty="0"/>
              <a:t>イ．国民が健康な生活を営む上で重要なもの</a:t>
            </a:r>
          </a:p>
          <a:p>
            <a:r>
              <a:rPr lang="ja-JP" altLang="en-US" sz="900" dirty="0"/>
              <a:t>①：政府が増産や安定供給の要請をしているものについて、増産要請文等の第三者による証明書  </a:t>
            </a:r>
          </a:p>
          <a:p>
            <a:r>
              <a:rPr lang="ja-JP" altLang="en-US" sz="900" dirty="0"/>
              <a:t>②：政府決定文書（防災基本計画、新型インフルエンザ等対策政府行動計画等）</a:t>
            </a:r>
          </a:p>
          <a:p>
            <a:r>
              <a:rPr lang="ja-JP" altLang="en-US" sz="900" dirty="0"/>
              <a:t>③：生活必需品  、医療機関・福祉施設等で使用するもの等について、有識者からの推薦書等</a:t>
            </a:r>
          </a:p>
          <a:p>
            <a:endParaRPr lang="ja-JP" altLang="en-US" sz="900" dirty="0"/>
          </a:p>
          <a:p>
            <a:r>
              <a:rPr lang="ja-JP" altLang="en-US" sz="900" b="1" dirty="0"/>
              <a:t>ウ．設備投資効果（物流施設のみ）</a:t>
            </a:r>
          </a:p>
          <a:p>
            <a:r>
              <a:rPr lang="ja-JP" altLang="en-US" sz="900" dirty="0"/>
              <a:t>①：設備投資計画</a:t>
            </a:r>
            <a:endParaRPr lang="en-US" altLang="ja-JP" sz="900" dirty="0"/>
          </a:p>
          <a:p>
            <a:r>
              <a:rPr lang="ja-JP" altLang="en-US" sz="900" dirty="0"/>
              <a:t>②：上記イで掲げるものの取扱いに係る計画</a:t>
            </a:r>
          </a:p>
          <a:p>
            <a:r>
              <a:rPr lang="ja-JP" altLang="en-US" sz="900" dirty="0"/>
              <a:t>③：需給ひっ迫時において、政府から優先供給を依頼された際、イで掲げるものの取扱いに係る計画</a:t>
            </a:r>
          </a:p>
        </p:txBody>
      </p:sp>
      <p:sp>
        <p:nvSpPr>
          <p:cNvPr id="93" name="テキスト ボックス 92"/>
          <p:cNvSpPr txBox="1"/>
          <p:nvPr/>
        </p:nvSpPr>
        <p:spPr>
          <a:xfrm>
            <a:off x="3860537" y="5408628"/>
            <a:ext cx="4059560" cy="1554272"/>
          </a:xfrm>
          <a:prstGeom prst="rect">
            <a:avLst/>
          </a:prstGeom>
          <a:noFill/>
        </p:spPr>
        <p:txBody>
          <a:bodyPr wrap="square" lIns="36000" rIns="0" rtlCol="0">
            <a:spAutoFit/>
          </a:bodyPr>
          <a:lstStyle/>
          <a:p>
            <a:pPr>
              <a:spcAft>
                <a:spcPts val="400"/>
              </a:spcAft>
            </a:pPr>
            <a:r>
              <a:rPr lang="en-US" altLang="ja-JP" sz="900" b="1" dirty="0"/>
              <a:t>※</a:t>
            </a:r>
            <a:r>
              <a:rPr lang="ja-JP" altLang="en-US" sz="900" b="1" dirty="0"/>
              <a:t>①～③の全てを満たすこと</a:t>
            </a:r>
            <a:endParaRPr lang="en-US" altLang="ja-JP" sz="900" b="1" dirty="0"/>
          </a:p>
          <a:p>
            <a:r>
              <a:rPr lang="ja-JP" altLang="en-US" sz="900" dirty="0"/>
              <a:t>①複数の中小企業等のグループにより共同で実施・申請する事業</a:t>
            </a:r>
          </a:p>
          <a:p>
            <a:endParaRPr lang="en-US" altLang="ja-JP" sz="900" dirty="0"/>
          </a:p>
          <a:p>
            <a:r>
              <a:rPr lang="ja-JP" altLang="en-US" sz="900" dirty="0"/>
              <a:t>②要件Ａに掲げる要件を満たすこと</a:t>
            </a:r>
          </a:p>
          <a:p>
            <a:endParaRPr lang="en-US" altLang="ja-JP" sz="900" dirty="0"/>
          </a:p>
          <a:p>
            <a:r>
              <a:rPr lang="ja-JP" altLang="en-US" sz="900" dirty="0"/>
              <a:t>③次のいずれかのグループ化メリット を有するもの</a:t>
            </a:r>
          </a:p>
          <a:p>
            <a:r>
              <a:rPr lang="ja-JP" altLang="en-US" sz="900" dirty="0"/>
              <a:t>（１）グループ化によるスケールメリット（規模の拡大による効率化）</a:t>
            </a:r>
          </a:p>
          <a:p>
            <a:r>
              <a:rPr lang="ja-JP" altLang="en-US" sz="900" dirty="0"/>
              <a:t>　例：設備稼働率向上や、資材発注量拡大等による調達コスト低減等</a:t>
            </a:r>
          </a:p>
          <a:p>
            <a:r>
              <a:rPr lang="ja-JP" altLang="en-US" sz="900" dirty="0"/>
              <a:t>（２）グループ化によるシナジー効果（技術等の補完による効果）</a:t>
            </a:r>
          </a:p>
          <a:p>
            <a:r>
              <a:rPr lang="ja-JP" altLang="en-US" sz="900" dirty="0"/>
              <a:t>　例：技術、調達先、販売先等の増加による開発・生産柔軟性拡大等 </a:t>
            </a:r>
          </a:p>
        </p:txBody>
      </p:sp>
      <p:sp>
        <p:nvSpPr>
          <p:cNvPr id="95" name="テキスト ボックス 94">
            <a:extLst>
              <a:ext uri="{FF2B5EF4-FFF2-40B4-BE49-F238E27FC236}">
                <a16:creationId xmlns="" xmlns:a16="http://schemas.microsoft.com/office/drawing/2014/main" id="{DC328212-3379-4EB2-80BF-5071942630F9}"/>
              </a:ext>
            </a:extLst>
          </p:cNvPr>
          <p:cNvSpPr txBox="1"/>
          <p:nvPr/>
        </p:nvSpPr>
        <p:spPr>
          <a:xfrm>
            <a:off x="9075399" y="1369066"/>
            <a:ext cx="773955" cy="584775"/>
          </a:xfrm>
          <a:prstGeom prst="rect">
            <a:avLst/>
          </a:prstGeom>
          <a:noFill/>
        </p:spPr>
        <p:txBody>
          <a:bodyPr wrap="square" rtlCol="0">
            <a:spAutoFit/>
          </a:bodyPr>
          <a:lstStyle/>
          <a:p>
            <a:pPr algn="ctr"/>
            <a:r>
              <a:rPr kumimoji="1" lang="en-US" altLang="ja-JP" b="1" dirty="0">
                <a:latin typeface="Arial" panose="020B0604020202020204" pitchFamily="34" charset="0"/>
                <a:ea typeface="メイリオ" panose="020B0604030504040204" pitchFamily="50" charset="-128"/>
                <a:cs typeface="Arial" panose="020B0604020202020204" pitchFamily="34" charset="0"/>
              </a:rPr>
              <a:t>2/3</a:t>
            </a:r>
          </a:p>
          <a:p>
            <a:pPr algn="ctr"/>
            <a:r>
              <a:rPr lang="ja-JP" altLang="en-US" sz="1400" b="1" dirty="0">
                <a:latin typeface="Arial" panose="020B0604020202020204" pitchFamily="34" charset="0"/>
                <a:ea typeface="メイリオ" panose="020B0604030504040204" pitchFamily="50" charset="-128"/>
                <a:cs typeface="Arial" panose="020B0604020202020204" pitchFamily="34" charset="0"/>
              </a:rPr>
              <a:t>以内</a:t>
            </a:r>
          </a:p>
        </p:txBody>
      </p:sp>
      <p:sp>
        <p:nvSpPr>
          <p:cNvPr id="96" name="テキスト ボックス 95">
            <a:extLst>
              <a:ext uri="{FF2B5EF4-FFF2-40B4-BE49-F238E27FC236}">
                <a16:creationId xmlns="" xmlns:a16="http://schemas.microsoft.com/office/drawing/2014/main" id="{DC328212-3379-4EB2-80BF-5071942630F9}"/>
              </a:ext>
            </a:extLst>
          </p:cNvPr>
          <p:cNvSpPr txBox="1"/>
          <p:nvPr/>
        </p:nvSpPr>
        <p:spPr>
          <a:xfrm>
            <a:off x="8246969" y="3103987"/>
            <a:ext cx="974870" cy="584775"/>
          </a:xfrm>
          <a:prstGeom prst="rect">
            <a:avLst/>
          </a:prstGeom>
          <a:noFill/>
        </p:spPr>
        <p:txBody>
          <a:bodyPr wrap="square" rtlCol="0">
            <a:spAutoFit/>
          </a:bodyPr>
          <a:lstStyle/>
          <a:p>
            <a:pPr algn="ctr"/>
            <a:r>
              <a:rPr lang="en-US" altLang="ja-JP" b="1" dirty="0">
                <a:latin typeface="Arial" panose="020B0604020202020204" pitchFamily="34" charset="0"/>
                <a:ea typeface="メイリオ" panose="020B0604030504040204" pitchFamily="50" charset="-128"/>
                <a:cs typeface="Arial" panose="020B0604020202020204" pitchFamily="34" charset="0"/>
              </a:rPr>
              <a:t>2/3</a:t>
            </a:r>
          </a:p>
          <a:p>
            <a:pPr algn="ctr"/>
            <a:r>
              <a:rPr kumimoji="1" lang="ja-JP" altLang="en-US" sz="1400" b="1" dirty="0">
                <a:latin typeface="Arial" panose="020B0604020202020204" pitchFamily="34" charset="0"/>
                <a:ea typeface="メイリオ" panose="020B0604030504040204" pitchFamily="50" charset="-128"/>
                <a:cs typeface="Arial" panose="020B0604020202020204" pitchFamily="34" charset="0"/>
              </a:rPr>
              <a:t>以内</a:t>
            </a:r>
            <a:endParaRPr kumimoji="1" lang="ja-JP" altLang="en-US" b="1" dirty="0">
              <a:latin typeface="Arial" panose="020B0604020202020204" pitchFamily="34" charset="0"/>
              <a:ea typeface="メイリオ" panose="020B0604030504040204" pitchFamily="50" charset="-128"/>
              <a:cs typeface="Arial" panose="020B0604020202020204" pitchFamily="34" charset="0"/>
            </a:endParaRPr>
          </a:p>
        </p:txBody>
      </p:sp>
      <p:sp>
        <p:nvSpPr>
          <p:cNvPr id="97" name="テキスト ボックス 96">
            <a:extLst>
              <a:ext uri="{FF2B5EF4-FFF2-40B4-BE49-F238E27FC236}">
                <a16:creationId xmlns="" xmlns:a16="http://schemas.microsoft.com/office/drawing/2014/main" id="{DC328212-3379-4EB2-80BF-5071942630F9}"/>
              </a:ext>
            </a:extLst>
          </p:cNvPr>
          <p:cNvSpPr txBox="1"/>
          <p:nvPr/>
        </p:nvSpPr>
        <p:spPr>
          <a:xfrm>
            <a:off x="9103406" y="3084823"/>
            <a:ext cx="773955" cy="584775"/>
          </a:xfrm>
          <a:prstGeom prst="rect">
            <a:avLst/>
          </a:prstGeom>
          <a:noFill/>
        </p:spPr>
        <p:txBody>
          <a:bodyPr wrap="square" rtlCol="0">
            <a:spAutoFit/>
          </a:bodyPr>
          <a:lstStyle/>
          <a:p>
            <a:pPr algn="ctr"/>
            <a:r>
              <a:rPr lang="en-US" altLang="ja-JP" b="1" dirty="0">
                <a:latin typeface="Arial" panose="020B0604020202020204" pitchFamily="34" charset="0"/>
                <a:ea typeface="メイリオ" panose="020B0604030504040204" pitchFamily="50" charset="-128"/>
                <a:cs typeface="Arial" panose="020B0604020202020204" pitchFamily="34" charset="0"/>
              </a:rPr>
              <a:t>3</a:t>
            </a:r>
            <a:r>
              <a:rPr kumimoji="1" lang="en-US" altLang="ja-JP" b="1" dirty="0">
                <a:latin typeface="Arial" panose="020B0604020202020204" pitchFamily="34" charset="0"/>
                <a:ea typeface="メイリオ" panose="020B0604030504040204" pitchFamily="50" charset="-128"/>
                <a:cs typeface="Arial" panose="020B0604020202020204" pitchFamily="34" charset="0"/>
              </a:rPr>
              <a:t>/4</a:t>
            </a:r>
          </a:p>
          <a:p>
            <a:pPr algn="ctr"/>
            <a:r>
              <a:rPr kumimoji="1" lang="ja-JP" altLang="en-US" sz="1400" b="1" dirty="0">
                <a:latin typeface="Arial" panose="020B0604020202020204" pitchFamily="34" charset="0"/>
                <a:ea typeface="メイリオ" panose="020B0604030504040204" pitchFamily="50" charset="-128"/>
                <a:cs typeface="Arial" panose="020B0604020202020204" pitchFamily="34" charset="0"/>
              </a:rPr>
              <a:t>以内</a:t>
            </a:r>
            <a:endParaRPr kumimoji="1" lang="ja-JP" altLang="en-US" b="1" dirty="0">
              <a:latin typeface="Arial" panose="020B0604020202020204" pitchFamily="34" charset="0"/>
              <a:ea typeface="メイリオ" panose="020B0604030504040204" pitchFamily="50" charset="-128"/>
              <a:cs typeface="Arial" panose="020B0604020202020204" pitchFamily="34" charset="0"/>
            </a:endParaRPr>
          </a:p>
        </p:txBody>
      </p:sp>
      <p:sp>
        <p:nvSpPr>
          <p:cNvPr id="99" name="テキスト ボックス 98">
            <a:extLst>
              <a:ext uri="{FF2B5EF4-FFF2-40B4-BE49-F238E27FC236}">
                <a16:creationId xmlns="" xmlns:a16="http://schemas.microsoft.com/office/drawing/2014/main" id="{DC328212-3379-4EB2-80BF-5071942630F9}"/>
              </a:ext>
            </a:extLst>
          </p:cNvPr>
          <p:cNvSpPr txBox="1"/>
          <p:nvPr/>
        </p:nvSpPr>
        <p:spPr>
          <a:xfrm>
            <a:off x="8724018" y="5830076"/>
            <a:ext cx="773955" cy="584775"/>
          </a:xfrm>
          <a:prstGeom prst="rect">
            <a:avLst/>
          </a:prstGeom>
          <a:noFill/>
        </p:spPr>
        <p:txBody>
          <a:bodyPr wrap="square" rtlCol="0">
            <a:spAutoFit/>
          </a:bodyPr>
          <a:lstStyle/>
          <a:p>
            <a:pPr algn="ctr"/>
            <a:r>
              <a:rPr lang="en-US" altLang="ja-JP" b="1" dirty="0">
                <a:latin typeface="Arial" panose="020B0604020202020204" pitchFamily="34" charset="0"/>
                <a:ea typeface="メイリオ" panose="020B0604030504040204" pitchFamily="50" charset="-128"/>
                <a:cs typeface="Arial" panose="020B0604020202020204" pitchFamily="34" charset="0"/>
              </a:rPr>
              <a:t>3</a:t>
            </a:r>
            <a:r>
              <a:rPr kumimoji="1" lang="en-US" altLang="ja-JP" b="1" dirty="0">
                <a:latin typeface="Arial" panose="020B0604020202020204" pitchFamily="34" charset="0"/>
                <a:ea typeface="メイリオ" panose="020B0604030504040204" pitchFamily="50" charset="-128"/>
                <a:cs typeface="Arial" panose="020B0604020202020204" pitchFamily="34" charset="0"/>
              </a:rPr>
              <a:t>/4</a:t>
            </a:r>
          </a:p>
          <a:p>
            <a:pPr algn="ctr"/>
            <a:r>
              <a:rPr kumimoji="1" lang="ja-JP" altLang="en-US" sz="1400" b="1" dirty="0">
                <a:latin typeface="Arial" panose="020B0604020202020204" pitchFamily="34" charset="0"/>
                <a:ea typeface="メイリオ" panose="020B0604030504040204" pitchFamily="50" charset="-128"/>
                <a:cs typeface="Arial" panose="020B0604020202020204" pitchFamily="34" charset="0"/>
              </a:rPr>
              <a:t>以内</a:t>
            </a:r>
            <a:endParaRPr kumimoji="1" lang="ja-JP" altLang="en-US" b="1" dirty="0">
              <a:latin typeface="Arial" panose="020B0604020202020204" pitchFamily="34" charset="0"/>
              <a:ea typeface="メイリオ" panose="020B0604030504040204" pitchFamily="50" charset="-128"/>
              <a:cs typeface="Arial" panose="020B0604020202020204" pitchFamily="34" charset="0"/>
            </a:endParaRPr>
          </a:p>
        </p:txBody>
      </p:sp>
      <p:sp>
        <p:nvSpPr>
          <p:cNvPr id="100" name="テキスト ボックス 99">
            <a:extLst>
              <a:ext uri="{FF2B5EF4-FFF2-40B4-BE49-F238E27FC236}">
                <a16:creationId xmlns="" xmlns:a16="http://schemas.microsoft.com/office/drawing/2014/main" id="{89489848-FC31-4187-9EA0-9538980F8AE9}"/>
              </a:ext>
            </a:extLst>
          </p:cNvPr>
          <p:cNvSpPr txBox="1"/>
          <p:nvPr/>
        </p:nvSpPr>
        <p:spPr>
          <a:xfrm>
            <a:off x="8325541" y="2857811"/>
            <a:ext cx="1626774" cy="276999"/>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大企業　　中小企業等</a:t>
            </a:r>
          </a:p>
        </p:txBody>
      </p:sp>
      <p:sp>
        <p:nvSpPr>
          <p:cNvPr id="102" name="テキスト ボックス 101">
            <a:extLst>
              <a:ext uri="{FF2B5EF4-FFF2-40B4-BE49-F238E27FC236}">
                <a16:creationId xmlns="" xmlns:a16="http://schemas.microsoft.com/office/drawing/2014/main" id="{89489848-FC31-4187-9EA0-9538980F8AE9}"/>
              </a:ext>
            </a:extLst>
          </p:cNvPr>
          <p:cNvSpPr txBox="1"/>
          <p:nvPr/>
        </p:nvSpPr>
        <p:spPr>
          <a:xfrm>
            <a:off x="8206874" y="5540717"/>
            <a:ext cx="1626774" cy="276999"/>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　　中小企業等</a:t>
            </a:r>
          </a:p>
        </p:txBody>
      </p:sp>
      <p:cxnSp>
        <p:nvCxnSpPr>
          <p:cNvPr id="104" name="直線コネクタ 103"/>
          <p:cNvCxnSpPr/>
          <p:nvPr/>
        </p:nvCxnSpPr>
        <p:spPr>
          <a:xfrm>
            <a:off x="28897" y="2780928"/>
            <a:ext cx="9720000" cy="0"/>
          </a:xfrm>
          <a:prstGeom prst="line">
            <a:avLst/>
          </a:prstGeom>
          <a:ln w="1270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5" name="直線コネクタ 104"/>
          <p:cNvCxnSpPr/>
          <p:nvPr/>
        </p:nvCxnSpPr>
        <p:spPr>
          <a:xfrm>
            <a:off x="44088" y="5411604"/>
            <a:ext cx="9720000" cy="0"/>
          </a:xfrm>
          <a:prstGeom prst="line">
            <a:avLst/>
          </a:prstGeom>
          <a:ln w="1270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6705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0026" y="140514"/>
            <a:ext cx="9505502" cy="461665"/>
          </a:xfrm>
        </p:spPr>
        <p:txBody>
          <a:bodyPr/>
          <a:lstStyle/>
          <a:p>
            <a:r>
              <a:rPr lang="ja-JP" altLang="en-US" sz="2400" dirty="0"/>
              <a:t>２</a:t>
            </a:r>
            <a:r>
              <a:rPr kumimoji="1" lang="ja-JP" altLang="en-US" sz="2400" dirty="0"/>
              <a:t>．補助要件（補足）</a:t>
            </a:r>
          </a:p>
        </p:txBody>
      </p:sp>
      <p:sp>
        <p:nvSpPr>
          <p:cNvPr id="3" name="スライド番号プレースホルダー 2"/>
          <p:cNvSpPr>
            <a:spLocks noGrp="1"/>
          </p:cNvSpPr>
          <p:nvPr>
            <p:ph type="sldNum" sz="quarter" idx="12"/>
          </p:nvPr>
        </p:nvSpPr>
        <p:spPr/>
        <p:txBody>
          <a:bodyPr/>
          <a:lstStyle/>
          <a:p>
            <a:fld id="{D9550142-B990-490A-A107-ED7302A7FD52}" type="slidenum">
              <a:rPr kumimoji="1" lang="ja-JP" altLang="en-US" smtClean="0"/>
              <a:t>5</a:t>
            </a:fld>
            <a:endParaRPr kumimoji="1" lang="ja-JP" altLang="en-US"/>
          </a:p>
        </p:txBody>
      </p:sp>
      <p:sp>
        <p:nvSpPr>
          <p:cNvPr id="40" name="山形 39"/>
          <p:cNvSpPr/>
          <p:nvPr/>
        </p:nvSpPr>
        <p:spPr bwMode="auto">
          <a:xfrm>
            <a:off x="8553400" y="397520"/>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６．お問い合わせ先</a:t>
            </a:r>
          </a:p>
        </p:txBody>
      </p:sp>
      <p:sp>
        <p:nvSpPr>
          <p:cNvPr id="41" name="山形 40"/>
          <p:cNvSpPr/>
          <p:nvPr/>
        </p:nvSpPr>
        <p:spPr bwMode="auto">
          <a:xfrm>
            <a:off x="7438273" y="397520"/>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５．事前着手の承認</a:t>
            </a:r>
          </a:p>
        </p:txBody>
      </p:sp>
      <p:sp>
        <p:nvSpPr>
          <p:cNvPr id="42" name="山形 41"/>
          <p:cNvSpPr/>
          <p:nvPr/>
        </p:nvSpPr>
        <p:spPr bwMode="auto">
          <a:xfrm>
            <a:off x="6321156" y="398183"/>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４．スケジュール</a:t>
            </a:r>
          </a:p>
        </p:txBody>
      </p:sp>
      <p:sp>
        <p:nvSpPr>
          <p:cNvPr id="43" name="山形 42"/>
          <p:cNvSpPr/>
          <p:nvPr/>
        </p:nvSpPr>
        <p:spPr bwMode="auto">
          <a:xfrm>
            <a:off x="7428045" y="116632"/>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３．採択の審査</a:t>
            </a:r>
          </a:p>
        </p:txBody>
      </p:sp>
      <p:sp>
        <p:nvSpPr>
          <p:cNvPr id="44" name="山形 43"/>
          <p:cNvSpPr/>
          <p:nvPr/>
        </p:nvSpPr>
        <p:spPr bwMode="auto">
          <a:xfrm>
            <a:off x="6312738" y="116632"/>
            <a:ext cx="1224136" cy="264150"/>
          </a:xfrm>
          <a:prstGeom prst="chevron">
            <a:avLst/>
          </a:prstGeom>
          <a:solidFill>
            <a:srgbClr val="99D6EC"/>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２．補助要件</a:t>
            </a:r>
          </a:p>
        </p:txBody>
      </p:sp>
      <p:sp>
        <p:nvSpPr>
          <p:cNvPr id="45" name="ホームベース 44"/>
          <p:cNvSpPr/>
          <p:nvPr/>
        </p:nvSpPr>
        <p:spPr bwMode="auto">
          <a:xfrm>
            <a:off x="5197603" y="117461"/>
            <a:ext cx="1223689" cy="264150"/>
          </a:xfrm>
          <a:prstGeom prst="homePlate">
            <a:avLst/>
          </a:prstGeom>
          <a:solidFill>
            <a:schemeClr val="accent5">
              <a:lumMod val="20000"/>
              <a:lumOff val="80000"/>
            </a:schemeClr>
          </a:solidFill>
          <a:ln w="9525">
            <a:solidFill>
              <a:srgbClr val="B2B2B2"/>
            </a:solidFill>
            <a:miter lim="800000"/>
            <a:headEnd/>
            <a:tailEnd/>
          </a:ln>
          <a:effectLst/>
        </p:spPr>
        <p:txBody>
          <a:bodyPr wrap="none" rtlCol="0" anchor="ctr"/>
          <a:lstStyle/>
          <a:p>
            <a:pPr algn="l"/>
            <a:r>
              <a:rPr kumimoji="0" lang="ja-JP" altLang="en-US" sz="900" dirty="0">
                <a:latin typeface="Meiryo UI" panose="020B0604030504040204" pitchFamily="50" charset="-128"/>
                <a:ea typeface="Meiryo UI" panose="020B0604030504040204" pitchFamily="50" charset="-128"/>
              </a:rPr>
              <a:t>１．本補助金の概要</a:t>
            </a:r>
            <a:endParaRPr kumimoji="0" lang="ja-JP" altLang="en-US" sz="1600" dirty="0">
              <a:latin typeface="Meiryo UI" panose="020B0604030504040204" pitchFamily="50" charset="-128"/>
              <a:ea typeface="Meiryo UI" panose="020B0604030504040204" pitchFamily="50" charset="-128"/>
            </a:endParaRPr>
          </a:p>
        </p:txBody>
      </p:sp>
      <p:graphicFrame>
        <p:nvGraphicFramePr>
          <p:cNvPr id="46" name="グラフ 45">
            <a:extLst>
              <a:ext uri="{FF2B5EF4-FFF2-40B4-BE49-F238E27FC236}">
                <a16:creationId xmlns="" xmlns:a16="http://schemas.microsoft.com/office/drawing/2014/main" id="{0F24A752-9DC7-4F4D-B35C-DE9D38548A38}"/>
              </a:ext>
            </a:extLst>
          </p:cNvPr>
          <p:cNvGraphicFramePr/>
          <p:nvPr>
            <p:extLst>
              <p:ext uri="{D42A27DB-BD31-4B8C-83A1-F6EECF244321}">
                <p14:modId xmlns:p14="http://schemas.microsoft.com/office/powerpoint/2010/main" val="2682843875"/>
              </p:ext>
            </p:extLst>
          </p:nvPr>
        </p:nvGraphicFramePr>
        <p:xfrm>
          <a:off x="200025" y="1295947"/>
          <a:ext cx="8452156" cy="4400398"/>
        </p:xfrm>
        <a:graphic>
          <a:graphicData uri="http://schemas.openxmlformats.org/drawingml/2006/chart">
            <c:chart xmlns:c="http://schemas.openxmlformats.org/drawingml/2006/chart" xmlns:r="http://schemas.openxmlformats.org/officeDocument/2006/relationships" r:id="rId2"/>
          </a:graphicData>
        </a:graphic>
      </p:graphicFrame>
      <p:cxnSp>
        <p:nvCxnSpPr>
          <p:cNvPr id="47" name="直線コネクタ 46">
            <a:extLst>
              <a:ext uri="{FF2B5EF4-FFF2-40B4-BE49-F238E27FC236}">
                <a16:creationId xmlns="" xmlns:a16="http://schemas.microsoft.com/office/drawing/2014/main" id="{A3D75AA0-5544-445A-BD3B-F4278BD8BB7D}"/>
              </a:ext>
            </a:extLst>
          </p:cNvPr>
          <p:cNvCxnSpPr>
            <a:cxnSpLocks/>
          </p:cNvCxnSpPr>
          <p:nvPr/>
        </p:nvCxnSpPr>
        <p:spPr>
          <a:xfrm>
            <a:off x="200025" y="1068772"/>
            <a:ext cx="9505503" cy="0"/>
          </a:xfrm>
          <a:prstGeom prst="line">
            <a:avLst/>
          </a:prstGeom>
          <a:ln w="15875">
            <a:solidFill>
              <a:srgbClr val="0098D0"/>
            </a:solidFill>
          </a:ln>
        </p:spPr>
        <p:style>
          <a:lnRef idx="1">
            <a:schemeClr val="accent1"/>
          </a:lnRef>
          <a:fillRef idx="0">
            <a:schemeClr val="accent1"/>
          </a:fillRef>
          <a:effectRef idx="0">
            <a:schemeClr val="accent1"/>
          </a:effectRef>
          <a:fontRef idx="minor">
            <a:schemeClr val="tx1"/>
          </a:fontRef>
        </p:style>
      </p:cxnSp>
      <p:sp>
        <p:nvSpPr>
          <p:cNvPr id="48" name="テキスト ボックス 47">
            <a:extLst>
              <a:ext uri="{FF2B5EF4-FFF2-40B4-BE49-F238E27FC236}">
                <a16:creationId xmlns="" xmlns:a16="http://schemas.microsoft.com/office/drawing/2014/main" id="{84473405-71A0-44DC-8110-68692546C100}"/>
              </a:ext>
            </a:extLst>
          </p:cNvPr>
          <p:cNvSpPr txBox="1"/>
          <p:nvPr/>
        </p:nvSpPr>
        <p:spPr>
          <a:xfrm>
            <a:off x="200026" y="724634"/>
            <a:ext cx="4464496" cy="400110"/>
          </a:xfrm>
          <a:prstGeom prst="rect">
            <a:avLst/>
          </a:prstGeom>
          <a:noFill/>
        </p:spPr>
        <p:txBody>
          <a:bodyPr wrap="square" rtlCol="0">
            <a:spAutoFit/>
          </a:bodyPr>
          <a:lstStyle/>
          <a:p>
            <a:r>
              <a:rPr kumimoji="1" lang="ja-JP" altLang="en-US" sz="2000" b="1" dirty="0">
                <a:latin typeface="Meiryo UI" panose="020B0604030504040204" pitchFamily="50" charset="-128"/>
                <a:ea typeface="Meiryo UI" panose="020B0604030504040204" pitchFamily="50" charset="-128"/>
                <a:cs typeface="メイリオ" panose="020B0604030504040204" pitchFamily="50" charset="-128"/>
              </a:rPr>
              <a:t>補助事業に要する経費と交付額の関係</a:t>
            </a:r>
          </a:p>
        </p:txBody>
      </p:sp>
      <p:cxnSp>
        <p:nvCxnSpPr>
          <p:cNvPr id="17" name="コネクタ: カギ線 16">
            <a:extLst>
              <a:ext uri="{FF2B5EF4-FFF2-40B4-BE49-F238E27FC236}">
                <a16:creationId xmlns="" xmlns:a16="http://schemas.microsoft.com/office/drawing/2014/main" id="{5E89CB94-37E0-4ACC-92F3-6621BB5DD345}"/>
              </a:ext>
            </a:extLst>
          </p:cNvPr>
          <p:cNvCxnSpPr>
            <a:cxnSpLocks/>
          </p:cNvCxnSpPr>
          <p:nvPr/>
        </p:nvCxnSpPr>
        <p:spPr>
          <a:xfrm rot="10800000" flipV="1">
            <a:off x="3313163" y="3917191"/>
            <a:ext cx="2905521" cy="1079117"/>
          </a:xfrm>
          <a:prstGeom prst="bentConnector3">
            <a:avLst>
              <a:gd name="adj1" fmla="val -23587"/>
            </a:avLst>
          </a:prstGeom>
          <a:ln w="2222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0" name="楕円 49">
            <a:extLst>
              <a:ext uri="{FF2B5EF4-FFF2-40B4-BE49-F238E27FC236}">
                <a16:creationId xmlns="" xmlns:a16="http://schemas.microsoft.com/office/drawing/2014/main" id="{140178B1-297A-4933-99B6-BE6A8A250076}"/>
              </a:ext>
            </a:extLst>
          </p:cNvPr>
          <p:cNvSpPr/>
          <p:nvPr/>
        </p:nvSpPr>
        <p:spPr bwMode="auto">
          <a:xfrm>
            <a:off x="6310128" y="4038806"/>
            <a:ext cx="1034852" cy="577427"/>
          </a:xfrm>
          <a:prstGeom prst="ellipse">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補助率</a:t>
            </a:r>
            <a:endParaRPr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a:extLst>
              <a:ext uri="{FF2B5EF4-FFF2-40B4-BE49-F238E27FC236}">
                <a16:creationId xmlns="" xmlns:a16="http://schemas.microsoft.com/office/drawing/2014/main" id="{29F2214F-64F2-4AC8-A08C-ED958CA722CC}"/>
              </a:ext>
            </a:extLst>
          </p:cNvPr>
          <p:cNvSpPr txBox="1"/>
          <p:nvPr/>
        </p:nvSpPr>
        <p:spPr>
          <a:xfrm>
            <a:off x="2974565" y="5549170"/>
            <a:ext cx="736881" cy="400110"/>
          </a:xfrm>
          <a:prstGeom prst="rect">
            <a:avLst/>
          </a:prstGeom>
          <a:noFill/>
        </p:spPr>
        <p:txBody>
          <a:bodyPr wrap="square" rtlCol="0">
            <a:spAutoFit/>
          </a:bodyPr>
          <a:lstStyle/>
          <a:p>
            <a:pPr algn="ctr"/>
            <a:r>
              <a:rPr lang="en-US" altLang="ja-JP" sz="1000" b="1" dirty="0">
                <a:latin typeface="Meiryo UI" panose="020B0604030504040204" pitchFamily="50" charset="-128"/>
                <a:ea typeface="Meiryo UI" panose="020B0604030504040204" pitchFamily="50" charset="-128"/>
                <a:cs typeface="メイリオ" panose="020B0604030504040204" pitchFamily="50" charset="-128"/>
              </a:rPr>
              <a:t>150</a:t>
            </a:r>
            <a:r>
              <a:rPr lang="ja-JP" altLang="en-US" sz="1000" b="1" dirty="0">
                <a:latin typeface="Meiryo UI" panose="020B0604030504040204" pitchFamily="50" charset="-128"/>
                <a:ea typeface="Meiryo UI" panose="020B0604030504040204" pitchFamily="50" charset="-128"/>
                <a:cs typeface="メイリオ" panose="020B0604030504040204" pitchFamily="50" charset="-128"/>
              </a:rPr>
              <a:t>億</a:t>
            </a:r>
            <a:r>
              <a:rPr kumimoji="1" lang="ja-JP" altLang="en-US" sz="1000" b="1" dirty="0">
                <a:latin typeface="Meiryo UI" panose="020B0604030504040204" pitchFamily="50" charset="-128"/>
                <a:ea typeface="Meiryo UI" panose="020B0604030504040204" pitchFamily="50" charset="-128"/>
                <a:cs typeface="メイリオ" panose="020B0604030504040204" pitchFamily="50" charset="-128"/>
              </a:rPr>
              <a:t>円</a:t>
            </a:r>
            <a:endParaRPr kumimoji="1" lang="en-US" altLang="ja-JP" sz="1000" b="1" dirty="0">
              <a:latin typeface="Meiryo UI" panose="020B0604030504040204" pitchFamily="50" charset="-128"/>
              <a:ea typeface="Meiryo UI" panose="020B0604030504040204" pitchFamily="50" charset="-128"/>
              <a:cs typeface="メイリオ" panose="020B0604030504040204" pitchFamily="50" charset="-128"/>
            </a:endParaRPr>
          </a:p>
          <a:p>
            <a:pPr algn="ctr"/>
            <a:r>
              <a:rPr kumimoji="1" lang="ja-JP" altLang="en-US" sz="1000" b="1" dirty="0">
                <a:latin typeface="Meiryo UI" panose="020B0604030504040204" pitchFamily="50" charset="-128"/>
                <a:ea typeface="Meiryo UI" panose="020B0604030504040204" pitchFamily="50" charset="-128"/>
                <a:cs typeface="メイリオ" panose="020B0604030504040204" pitchFamily="50" charset="-128"/>
              </a:rPr>
              <a:t>以下</a:t>
            </a:r>
            <a:endParaRPr kumimoji="1" lang="ja-JP" altLang="en-US"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55" name="二等辺三角形 54">
            <a:extLst>
              <a:ext uri="{FF2B5EF4-FFF2-40B4-BE49-F238E27FC236}">
                <a16:creationId xmlns="" xmlns:a16="http://schemas.microsoft.com/office/drawing/2014/main" id="{F4F6E6E3-BBD8-4F74-BE01-951E571E08D8}"/>
              </a:ext>
            </a:extLst>
          </p:cNvPr>
          <p:cNvSpPr/>
          <p:nvPr/>
        </p:nvSpPr>
        <p:spPr bwMode="auto">
          <a:xfrm>
            <a:off x="3288107" y="5460477"/>
            <a:ext cx="108459" cy="120324"/>
          </a:xfrm>
          <a:prstGeom prst="triangle">
            <a:avLst/>
          </a:prstGeom>
          <a:solidFill>
            <a:srgbClr val="FF5A00"/>
          </a:solidFill>
          <a:ln w="9525">
            <a:noFill/>
            <a:miter lim="800000"/>
            <a:headEnd/>
            <a:tailEnd/>
          </a:ln>
          <a:effec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cxnSp>
        <p:nvCxnSpPr>
          <p:cNvPr id="58" name="直線コネクタ 57">
            <a:extLst>
              <a:ext uri="{FF2B5EF4-FFF2-40B4-BE49-F238E27FC236}">
                <a16:creationId xmlns="" xmlns:a16="http://schemas.microsoft.com/office/drawing/2014/main" id="{02F7C82C-2086-4B4E-BED5-23C382AEF2B4}"/>
              </a:ext>
            </a:extLst>
          </p:cNvPr>
          <p:cNvCxnSpPr>
            <a:cxnSpLocks/>
          </p:cNvCxnSpPr>
          <p:nvPr/>
        </p:nvCxnSpPr>
        <p:spPr>
          <a:xfrm>
            <a:off x="6211285" y="2962431"/>
            <a:ext cx="0" cy="273746"/>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直線コネクタ 61">
            <a:extLst>
              <a:ext uri="{FF2B5EF4-FFF2-40B4-BE49-F238E27FC236}">
                <a16:creationId xmlns="" xmlns:a16="http://schemas.microsoft.com/office/drawing/2014/main" id="{6BD40935-F162-42CF-9F98-EAF7C39C293F}"/>
              </a:ext>
            </a:extLst>
          </p:cNvPr>
          <p:cNvCxnSpPr>
            <a:cxnSpLocks/>
          </p:cNvCxnSpPr>
          <p:nvPr/>
        </p:nvCxnSpPr>
        <p:spPr>
          <a:xfrm>
            <a:off x="7362401" y="2131672"/>
            <a:ext cx="0" cy="417764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直線コネクタ 62">
            <a:extLst>
              <a:ext uri="{FF2B5EF4-FFF2-40B4-BE49-F238E27FC236}">
                <a16:creationId xmlns="" xmlns:a16="http://schemas.microsoft.com/office/drawing/2014/main" id="{CC075E6A-41DA-4F27-B98A-A696F2F2C8DF}"/>
              </a:ext>
            </a:extLst>
          </p:cNvPr>
          <p:cNvCxnSpPr>
            <a:cxnSpLocks/>
          </p:cNvCxnSpPr>
          <p:nvPr/>
        </p:nvCxnSpPr>
        <p:spPr>
          <a:xfrm>
            <a:off x="6210491" y="3800335"/>
            <a:ext cx="0" cy="273746"/>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71" name="テキスト ボックス 70">
            <a:extLst>
              <a:ext uri="{FF2B5EF4-FFF2-40B4-BE49-F238E27FC236}">
                <a16:creationId xmlns="" xmlns:a16="http://schemas.microsoft.com/office/drawing/2014/main" id="{A9C10A8A-8577-4E57-9259-E788F76CD030}"/>
              </a:ext>
            </a:extLst>
          </p:cNvPr>
          <p:cNvSpPr txBox="1"/>
          <p:nvPr/>
        </p:nvSpPr>
        <p:spPr>
          <a:xfrm>
            <a:off x="7469073" y="1864375"/>
            <a:ext cx="2168654" cy="226591"/>
          </a:xfrm>
          <a:prstGeom prst="rect">
            <a:avLst/>
          </a:prstGeom>
          <a:noFill/>
        </p:spPr>
        <p:txBody>
          <a:bodyPr wrap="square" lIns="36000" tIns="36000" rIns="36000" bIns="36000" rtlCol="0">
            <a:spAutoFit/>
          </a:bodyPr>
          <a:lstStyle/>
          <a:p>
            <a:pPr algn="just"/>
            <a:r>
              <a:rPr lang="ja-JP" altLang="en-US" sz="1000" dirty="0">
                <a:latin typeface="Meiryo UI" panose="020B0604030504040204" pitchFamily="50" charset="-128"/>
                <a:ea typeface="Meiryo UI" panose="020B0604030504040204" pitchFamily="50" charset="-128"/>
                <a:cs typeface="Meiryo UI" panose="020B0604030504040204" pitchFamily="50" charset="-128"/>
              </a:rPr>
              <a:t>・当該事業を遂行するために必要な経費</a:t>
            </a:r>
            <a:endParaRPr kumimoji="1"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3" name="テキスト ボックス 72">
            <a:extLst>
              <a:ext uri="{FF2B5EF4-FFF2-40B4-BE49-F238E27FC236}">
                <a16:creationId xmlns="" xmlns:a16="http://schemas.microsoft.com/office/drawing/2014/main" id="{44E3EB50-D9F9-4BC4-8607-058CE58AD34D}"/>
              </a:ext>
            </a:extLst>
          </p:cNvPr>
          <p:cNvSpPr txBox="1"/>
          <p:nvPr/>
        </p:nvSpPr>
        <p:spPr>
          <a:xfrm>
            <a:off x="7473702" y="2638307"/>
            <a:ext cx="2168654" cy="842145"/>
          </a:xfrm>
          <a:prstGeom prst="rect">
            <a:avLst/>
          </a:prstGeom>
          <a:noFill/>
        </p:spPr>
        <p:txBody>
          <a:bodyPr wrap="square" lIns="36000" tIns="36000" rIns="36000" bIns="36000" rtlCol="0">
            <a:spAutoFit/>
          </a:bodyPr>
          <a:lstStyle/>
          <a:p>
            <a:pPr marL="87313" indent="-87313" algn="just"/>
            <a:r>
              <a:rPr lang="ja-JP" altLang="en-US" sz="1000" dirty="0">
                <a:latin typeface="Meiryo UI" panose="020B0604030504040204" pitchFamily="50" charset="-128"/>
                <a:ea typeface="Meiryo UI" panose="020B0604030504040204" pitchFamily="50" charset="-128"/>
                <a:cs typeface="Meiryo UI" panose="020B0604030504040204" pitchFamily="50" charset="-128"/>
              </a:rPr>
              <a:t>・交付決定日よりも前に発注、購入、契約等を実施したもの（事前着手の承認が得られている場合を除く）</a:t>
            </a:r>
          </a:p>
          <a:p>
            <a:pPr algn="just"/>
            <a:r>
              <a:rPr lang="ja-JP" altLang="en-US" sz="1000" dirty="0">
                <a:latin typeface="Meiryo UI" panose="020B0604030504040204" pitchFamily="50" charset="-128"/>
                <a:ea typeface="Meiryo UI" panose="020B0604030504040204" pitchFamily="50" charset="-128"/>
                <a:cs typeface="Meiryo UI" panose="020B0604030504040204" pitchFamily="50" charset="-128"/>
              </a:rPr>
              <a:t>・申請事業者の人件費</a:t>
            </a:r>
          </a:p>
          <a:p>
            <a:pPr algn="just"/>
            <a:r>
              <a:rPr lang="ja-JP" altLang="en-US" sz="1000" dirty="0">
                <a:latin typeface="Meiryo UI" panose="020B0604030504040204" pitchFamily="50" charset="-128"/>
                <a:ea typeface="Meiryo UI" panose="020B0604030504040204" pitchFamily="50" charset="-128"/>
                <a:cs typeface="Meiryo UI" panose="020B0604030504040204" pitchFamily="50" charset="-128"/>
              </a:rPr>
              <a:t>・既存建物、設備の撤去費　他</a:t>
            </a:r>
          </a:p>
        </p:txBody>
      </p:sp>
      <p:sp>
        <p:nvSpPr>
          <p:cNvPr id="74" name="テキスト ボックス 73">
            <a:extLst>
              <a:ext uri="{FF2B5EF4-FFF2-40B4-BE49-F238E27FC236}">
                <a16:creationId xmlns="" xmlns:a16="http://schemas.microsoft.com/office/drawing/2014/main" id="{347C3C2A-A525-4B30-9AC4-524ECEB87E15}"/>
              </a:ext>
            </a:extLst>
          </p:cNvPr>
          <p:cNvSpPr txBox="1"/>
          <p:nvPr/>
        </p:nvSpPr>
        <p:spPr>
          <a:xfrm>
            <a:off x="7469073" y="3593661"/>
            <a:ext cx="2168654" cy="842145"/>
          </a:xfrm>
          <a:prstGeom prst="rect">
            <a:avLst/>
          </a:prstGeom>
          <a:noFill/>
        </p:spPr>
        <p:txBody>
          <a:bodyPr wrap="square" lIns="36000" tIns="36000" rIns="36000" bIns="36000" rtlCol="0">
            <a:spAutoFit/>
          </a:bodyPr>
          <a:lstStyle/>
          <a:p>
            <a:pPr marL="85725" indent="-85725" algn="just"/>
            <a:r>
              <a:rPr lang="ja-JP" altLang="en-US" sz="1000" dirty="0">
                <a:latin typeface="Meiryo UI" panose="020B0604030504040204" pitchFamily="50" charset="-128"/>
                <a:ea typeface="Meiryo UI" panose="020B0604030504040204" pitchFamily="50" charset="-128"/>
                <a:cs typeface="Meiryo UI" panose="020B0604030504040204" pitchFamily="50" charset="-128"/>
              </a:rPr>
              <a:t>・投下固定資産額（地方税法第３４１条に規定する固定資産のうち当該事業の用に供するものの取得等価格の合計額（消費税及び地方消費税を除く。））</a:t>
            </a:r>
            <a:endParaRPr kumimoji="1"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6" name="テキスト ボックス 75">
            <a:extLst>
              <a:ext uri="{FF2B5EF4-FFF2-40B4-BE49-F238E27FC236}">
                <a16:creationId xmlns="" xmlns:a16="http://schemas.microsoft.com/office/drawing/2014/main" id="{A204E75F-2A00-43C0-91C2-E50892A80DBC}"/>
              </a:ext>
            </a:extLst>
          </p:cNvPr>
          <p:cNvSpPr txBox="1"/>
          <p:nvPr/>
        </p:nvSpPr>
        <p:spPr>
          <a:xfrm>
            <a:off x="7536874" y="4922413"/>
            <a:ext cx="2168654" cy="226591"/>
          </a:xfrm>
          <a:prstGeom prst="rect">
            <a:avLst/>
          </a:prstGeom>
          <a:noFill/>
        </p:spPr>
        <p:txBody>
          <a:bodyPr wrap="square" lIns="36000" tIns="36000" rIns="36000" bIns="36000" rtlCol="0">
            <a:spAutoFit/>
          </a:bodyPr>
          <a:lstStyle/>
          <a:p>
            <a:r>
              <a:rPr lang="ja-JP" altLang="en-US" sz="1000" dirty="0">
                <a:latin typeface="Meiryo UI" panose="020B0604030504040204" pitchFamily="50" charset="-128"/>
                <a:ea typeface="Meiryo UI" panose="020B0604030504040204" pitchFamily="50" charset="-128"/>
                <a:cs typeface="Meiryo UI" panose="020B0604030504040204" pitchFamily="50" charset="-128"/>
              </a:rPr>
              <a:t>・上限は、１５０億円とする。</a:t>
            </a:r>
            <a:endParaRPr kumimoji="1"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29" name="直線コネクタ 28">
            <a:extLst>
              <a:ext uri="{FF2B5EF4-FFF2-40B4-BE49-F238E27FC236}">
                <a16:creationId xmlns="" xmlns:a16="http://schemas.microsoft.com/office/drawing/2014/main" id="{48ED0109-7BA8-4D6C-A1C8-79B17949EB5E}"/>
              </a:ext>
            </a:extLst>
          </p:cNvPr>
          <p:cNvCxnSpPr>
            <a:cxnSpLocks/>
          </p:cNvCxnSpPr>
          <p:nvPr/>
        </p:nvCxnSpPr>
        <p:spPr>
          <a:xfrm>
            <a:off x="1609520" y="5549170"/>
            <a:ext cx="1" cy="767536"/>
          </a:xfrm>
          <a:prstGeom prst="line">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 xmlns:a16="http://schemas.microsoft.com/office/drawing/2014/main" id="{C2C45286-8B86-467C-99EA-60925E467B8A}"/>
              </a:ext>
            </a:extLst>
          </p:cNvPr>
          <p:cNvCxnSpPr>
            <a:cxnSpLocks/>
          </p:cNvCxnSpPr>
          <p:nvPr/>
        </p:nvCxnSpPr>
        <p:spPr>
          <a:xfrm>
            <a:off x="3343424" y="5863976"/>
            <a:ext cx="0" cy="44228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7" name="矢印: 左右 36">
            <a:extLst>
              <a:ext uri="{FF2B5EF4-FFF2-40B4-BE49-F238E27FC236}">
                <a16:creationId xmlns="" xmlns:a16="http://schemas.microsoft.com/office/drawing/2014/main" id="{8177447F-C53D-4BB1-8DED-0B3DC9A0C647}"/>
              </a:ext>
            </a:extLst>
          </p:cNvPr>
          <p:cNvSpPr/>
          <p:nvPr/>
        </p:nvSpPr>
        <p:spPr bwMode="auto">
          <a:xfrm>
            <a:off x="3349776" y="6165304"/>
            <a:ext cx="4010999" cy="151402"/>
          </a:xfrm>
          <a:prstGeom prst="leftRightArrow">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nchor="ctr"/>
          <a:lstStyle/>
          <a:p>
            <a:pPr algn="l"/>
            <a:endParaRPr kumimoji="0" lang="ja-JP" altLang="en-US" sz="1800" dirty="0"/>
          </a:p>
        </p:txBody>
      </p:sp>
      <p:sp>
        <p:nvSpPr>
          <p:cNvPr id="38" name="テキスト ボックス 37">
            <a:extLst>
              <a:ext uri="{FF2B5EF4-FFF2-40B4-BE49-F238E27FC236}">
                <a16:creationId xmlns="" xmlns:a16="http://schemas.microsoft.com/office/drawing/2014/main" id="{F4683588-8BA6-49D8-B2D0-F6801E91A9F7}"/>
              </a:ext>
            </a:extLst>
          </p:cNvPr>
          <p:cNvSpPr txBox="1"/>
          <p:nvPr/>
        </p:nvSpPr>
        <p:spPr>
          <a:xfrm>
            <a:off x="3396566" y="5991091"/>
            <a:ext cx="3912691" cy="246221"/>
          </a:xfrm>
          <a:prstGeom prst="rect">
            <a:avLst/>
          </a:prstGeom>
          <a:noFill/>
        </p:spPr>
        <p:txBody>
          <a:bodyPr wrap="square" rtlCol="0">
            <a:spAutoFit/>
          </a:bodyPr>
          <a:lstStyle/>
          <a:p>
            <a:pPr algn="ctr"/>
            <a:r>
              <a:rPr kumimoji="1" lang="ja-JP" altLang="en-US" sz="1000" b="1" dirty="0">
                <a:latin typeface="Meiryo UI" panose="020B0604030504040204" pitchFamily="50" charset="-128"/>
                <a:ea typeface="Meiryo UI" panose="020B0604030504040204" pitchFamily="50" charset="-128"/>
                <a:cs typeface="メイリオ" panose="020B0604030504040204" pitchFamily="50" charset="-128"/>
              </a:rPr>
              <a:t>自己資金・起債又は借入金・その他</a:t>
            </a:r>
            <a:endParaRPr kumimoji="1" lang="ja-JP" altLang="en-US" b="1" dirty="0">
              <a:latin typeface="Meiryo UI" panose="020B0604030504040204" pitchFamily="50" charset="-128"/>
              <a:ea typeface="Meiryo UI"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644917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0026" y="140514"/>
            <a:ext cx="9505502" cy="461665"/>
          </a:xfrm>
        </p:spPr>
        <p:txBody>
          <a:bodyPr/>
          <a:lstStyle/>
          <a:p>
            <a:r>
              <a:rPr lang="ja-JP" altLang="en-US" sz="2400" dirty="0"/>
              <a:t>３</a:t>
            </a:r>
            <a:r>
              <a:rPr kumimoji="1" lang="ja-JP" altLang="en-US" sz="2400" dirty="0"/>
              <a:t>．</a:t>
            </a:r>
            <a:r>
              <a:rPr lang="ja-JP" altLang="en-US" sz="2400" dirty="0"/>
              <a:t>採択の審査（対象事業</a:t>
            </a:r>
            <a:r>
              <a:rPr lang="en-US" altLang="ja-JP" sz="2400" dirty="0"/>
              <a:t>A</a:t>
            </a:r>
            <a:r>
              <a:rPr lang="ja-JP" altLang="en-US" sz="2400" dirty="0"/>
              <a:t>・</a:t>
            </a:r>
            <a:r>
              <a:rPr lang="en-US" altLang="ja-JP" sz="2400" dirty="0"/>
              <a:t>C</a:t>
            </a:r>
            <a:r>
              <a:rPr lang="ja-JP" altLang="en-US" sz="2400" dirty="0"/>
              <a:t>）</a:t>
            </a:r>
            <a:endParaRPr kumimoji="1" lang="ja-JP" altLang="en-US" sz="2400" dirty="0"/>
          </a:p>
        </p:txBody>
      </p:sp>
      <p:sp>
        <p:nvSpPr>
          <p:cNvPr id="3" name="スライド番号プレースホルダー 2"/>
          <p:cNvSpPr>
            <a:spLocks noGrp="1"/>
          </p:cNvSpPr>
          <p:nvPr>
            <p:ph type="sldNum" sz="quarter" idx="12"/>
          </p:nvPr>
        </p:nvSpPr>
        <p:spPr/>
        <p:txBody>
          <a:bodyPr/>
          <a:lstStyle/>
          <a:p>
            <a:fld id="{D9550142-B990-490A-A107-ED7302A7FD52}" type="slidenum">
              <a:rPr kumimoji="1" lang="ja-JP" altLang="en-US" smtClean="0"/>
              <a:t>6</a:t>
            </a:fld>
            <a:endParaRPr kumimoji="1" lang="ja-JP" altLang="en-US"/>
          </a:p>
        </p:txBody>
      </p:sp>
      <p:cxnSp>
        <p:nvCxnSpPr>
          <p:cNvPr id="4" name="直線コネクタ 3"/>
          <p:cNvCxnSpPr/>
          <p:nvPr/>
        </p:nvCxnSpPr>
        <p:spPr>
          <a:xfrm flipV="1">
            <a:off x="237290" y="1274546"/>
            <a:ext cx="9505503" cy="16036"/>
          </a:xfrm>
          <a:prstGeom prst="line">
            <a:avLst/>
          </a:prstGeom>
          <a:ln w="15875">
            <a:solidFill>
              <a:srgbClr val="0098D0"/>
            </a:solidFill>
          </a:ln>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249730" y="895775"/>
            <a:ext cx="4032895" cy="400110"/>
          </a:xfrm>
          <a:prstGeom prst="rect">
            <a:avLst/>
          </a:prstGeom>
          <a:noFill/>
        </p:spPr>
        <p:txBody>
          <a:bodyPr wrap="square" rtlCol="0">
            <a:spAutoFit/>
          </a:bodyPr>
          <a:lstStyle/>
          <a:p>
            <a:r>
              <a:rPr lang="ja-JP" altLang="en-US" sz="2000" b="1" dirty="0">
                <a:latin typeface="Meiryo UI" panose="020B0604030504040204" pitchFamily="50" charset="-128"/>
                <a:ea typeface="Meiryo UI" panose="020B0604030504040204" pitchFamily="50" charset="-128"/>
                <a:cs typeface="メイリオ" panose="020B0604030504040204" pitchFamily="50" charset="-128"/>
              </a:rPr>
              <a:t>審査内容</a:t>
            </a:r>
            <a:endParaRPr kumimoji="1" lang="ja-JP" altLang="en-US" sz="2000"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9" name="テキスト ボックス 8"/>
          <p:cNvSpPr txBox="1"/>
          <p:nvPr/>
        </p:nvSpPr>
        <p:spPr>
          <a:xfrm>
            <a:off x="907910" y="630585"/>
            <a:ext cx="5400600" cy="307777"/>
          </a:xfrm>
          <a:prstGeom prst="rect">
            <a:avLst/>
          </a:prstGeom>
          <a:noFill/>
        </p:spPr>
        <p:txBody>
          <a:bodyPr wrap="square" lIns="36000" rIns="0" rtlCol="0">
            <a:spAutoFit/>
          </a:bodyPr>
          <a:lstStyle/>
          <a:p>
            <a:r>
              <a:rPr lang="ja-JP" altLang="en-US" sz="1200" dirty="0">
                <a:latin typeface="Meiryo UI" panose="020B0604030504040204" pitchFamily="50" charset="-128"/>
                <a:ea typeface="Meiryo UI" panose="020B0604030504040204" pitchFamily="50" charset="-128"/>
                <a:cs typeface="メイリオ" panose="020B0604030504040204" pitchFamily="50" charset="-128"/>
              </a:rPr>
              <a:t>　</a:t>
            </a:r>
            <a:r>
              <a:rPr lang="ja-JP" altLang="en-US" sz="1400" dirty="0">
                <a:latin typeface="Meiryo UI" panose="020B0604030504040204" pitchFamily="50" charset="-128"/>
                <a:ea typeface="Meiryo UI" panose="020B0604030504040204" pitchFamily="50" charset="-128"/>
                <a:cs typeface="メイリオ" panose="020B0604030504040204" pitchFamily="50" charset="-128"/>
              </a:rPr>
              <a:t>採択の審査は、事務局に設置される第三者委員会において行われます。</a:t>
            </a:r>
            <a:endParaRPr lang="ja-JP" altLang="en-US" sz="110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16" name="山形 15"/>
          <p:cNvSpPr/>
          <p:nvPr/>
        </p:nvSpPr>
        <p:spPr bwMode="auto">
          <a:xfrm>
            <a:off x="8553400" y="397520"/>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６．お問い合わせ先</a:t>
            </a:r>
          </a:p>
        </p:txBody>
      </p:sp>
      <p:sp>
        <p:nvSpPr>
          <p:cNvPr id="17" name="山形 16"/>
          <p:cNvSpPr/>
          <p:nvPr/>
        </p:nvSpPr>
        <p:spPr bwMode="auto">
          <a:xfrm>
            <a:off x="7438273" y="397520"/>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５．事前着手の承認</a:t>
            </a:r>
          </a:p>
        </p:txBody>
      </p:sp>
      <p:sp>
        <p:nvSpPr>
          <p:cNvPr id="18" name="山形 17"/>
          <p:cNvSpPr/>
          <p:nvPr/>
        </p:nvSpPr>
        <p:spPr bwMode="auto">
          <a:xfrm>
            <a:off x="6321156" y="398183"/>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４．スケジュール</a:t>
            </a:r>
          </a:p>
        </p:txBody>
      </p:sp>
      <p:sp>
        <p:nvSpPr>
          <p:cNvPr id="19" name="山形 18"/>
          <p:cNvSpPr/>
          <p:nvPr/>
        </p:nvSpPr>
        <p:spPr bwMode="auto">
          <a:xfrm>
            <a:off x="7428045" y="116632"/>
            <a:ext cx="1224136" cy="264150"/>
          </a:xfrm>
          <a:prstGeom prst="chevron">
            <a:avLst/>
          </a:prstGeom>
          <a:solidFill>
            <a:srgbClr val="99D6EC"/>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３．採択の審査</a:t>
            </a:r>
          </a:p>
        </p:txBody>
      </p:sp>
      <p:sp>
        <p:nvSpPr>
          <p:cNvPr id="20" name="山形 19"/>
          <p:cNvSpPr/>
          <p:nvPr/>
        </p:nvSpPr>
        <p:spPr bwMode="auto">
          <a:xfrm>
            <a:off x="6312738" y="116632"/>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２．補助要件</a:t>
            </a:r>
          </a:p>
        </p:txBody>
      </p:sp>
      <p:sp>
        <p:nvSpPr>
          <p:cNvPr id="21" name="ホームベース 20"/>
          <p:cNvSpPr/>
          <p:nvPr/>
        </p:nvSpPr>
        <p:spPr bwMode="auto">
          <a:xfrm>
            <a:off x="5197603" y="117461"/>
            <a:ext cx="1223689" cy="264150"/>
          </a:xfrm>
          <a:prstGeom prst="homePlate">
            <a:avLst/>
          </a:prstGeom>
          <a:solidFill>
            <a:schemeClr val="accent5">
              <a:lumMod val="20000"/>
              <a:lumOff val="80000"/>
            </a:schemeClr>
          </a:solidFill>
          <a:ln w="9525">
            <a:solidFill>
              <a:srgbClr val="B2B2B2"/>
            </a:solidFill>
            <a:miter lim="800000"/>
            <a:headEnd/>
            <a:tailEnd/>
          </a:ln>
          <a:effectLst/>
        </p:spPr>
        <p:txBody>
          <a:bodyPr wrap="none" rtlCol="0" anchor="ctr"/>
          <a:lstStyle/>
          <a:p>
            <a:pPr algn="l"/>
            <a:r>
              <a:rPr kumimoji="0" lang="ja-JP" altLang="en-US" sz="900" dirty="0">
                <a:latin typeface="Meiryo UI" panose="020B0604030504040204" pitchFamily="50" charset="-128"/>
                <a:ea typeface="Meiryo UI" panose="020B0604030504040204" pitchFamily="50" charset="-128"/>
              </a:rPr>
              <a:t>１．本補助金の概要</a:t>
            </a:r>
            <a:endParaRPr kumimoji="0" lang="ja-JP" altLang="en-US" sz="1600" dirty="0">
              <a:latin typeface="Meiryo UI" panose="020B0604030504040204" pitchFamily="50" charset="-128"/>
              <a:ea typeface="Meiryo UI" panose="020B0604030504040204" pitchFamily="50" charset="-128"/>
            </a:endParaRPr>
          </a:p>
        </p:txBody>
      </p:sp>
      <p:graphicFrame>
        <p:nvGraphicFramePr>
          <p:cNvPr id="13" name="表 12"/>
          <p:cNvGraphicFramePr>
            <a:graphicFrameLocks noGrp="1"/>
          </p:cNvGraphicFramePr>
          <p:nvPr>
            <p:extLst>
              <p:ext uri="{D42A27DB-BD31-4B8C-83A1-F6EECF244321}">
                <p14:modId xmlns:p14="http://schemas.microsoft.com/office/powerpoint/2010/main" val="3620974986"/>
              </p:ext>
            </p:extLst>
          </p:nvPr>
        </p:nvGraphicFramePr>
        <p:xfrm>
          <a:off x="416496" y="1403792"/>
          <a:ext cx="8911327" cy="5014302"/>
        </p:xfrm>
        <a:graphic>
          <a:graphicData uri="http://schemas.openxmlformats.org/drawingml/2006/table">
            <a:tbl>
              <a:tblPr firstRow="1" bandRow="1">
                <a:tableStyleId>{5C22544A-7EE6-4342-B048-85BDC9FD1C3A}</a:tableStyleId>
              </a:tblPr>
              <a:tblGrid>
                <a:gridCol w="1479601">
                  <a:extLst>
                    <a:ext uri="{9D8B030D-6E8A-4147-A177-3AD203B41FA5}">
                      <a16:colId xmlns="" xmlns:a16="http://schemas.microsoft.com/office/drawing/2014/main" val="1500035423"/>
                    </a:ext>
                  </a:extLst>
                </a:gridCol>
                <a:gridCol w="1440906">
                  <a:extLst>
                    <a:ext uri="{9D8B030D-6E8A-4147-A177-3AD203B41FA5}">
                      <a16:colId xmlns="" xmlns:a16="http://schemas.microsoft.com/office/drawing/2014/main" val="1592455574"/>
                    </a:ext>
                  </a:extLst>
                </a:gridCol>
                <a:gridCol w="5990820">
                  <a:extLst>
                    <a:ext uri="{9D8B030D-6E8A-4147-A177-3AD203B41FA5}">
                      <a16:colId xmlns="" xmlns:a16="http://schemas.microsoft.com/office/drawing/2014/main" val="3150155880"/>
                    </a:ext>
                  </a:extLst>
                </a:gridCol>
              </a:tblGrid>
              <a:tr h="382022">
                <a:tc>
                  <a:txBody>
                    <a:bodyPr/>
                    <a:lstStyle/>
                    <a:p>
                      <a:pPr algn="ctr"/>
                      <a:r>
                        <a:rPr kumimoji="1" lang="ja-JP" altLang="en-US" sz="11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分類</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kumimoji="1" lang="ja-JP" altLang="en-US" sz="11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審査項目</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kumimoji="1" lang="ja-JP" altLang="en-US" sz="11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審査内容</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99095849"/>
                  </a:ext>
                </a:extLst>
              </a:tr>
              <a:tr h="370840">
                <a:tc rowSpan="5">
                  <a:txBody>
                    <a:bodyPr/>
                    <a:lstStyle/>
                    <a:p>
                      <a:pPr algn="l"/>
                      <a:r>
                        <a:rPr kumimoji="1" lang="ja-JP" altLang="en-US"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基本的事項の審査</a:t>
                      </a:r>
                      <a:endParaRPr kumimoji="1" lang="en-US" altLang="ja-JP"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kumimoji="1" lang="ja-JP" altLang="en-US"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（必須項目）</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基本的要件</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「公募要領１．（１）事業の目的」に掲げる補助事業の目的に合致しており、かつ「公募要領　１．（２）補助対象事業者」に掲げる要件を満たしているか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428872386"/>
                  </a:ext>
                </a:extLst>
              </a:tr>
              <a:tr h="370840">
                <a:tc vMerge="1">
                  <a:txBody>
                    <a:bodyPr/>
                    <a:lstStyle/>
                    <a:p>
                      <a:pPr algn="ctr"/>
                      <a:endParaRPr kumimoji="1" lang="ja-JP" altLang="en-US" sz="1200" b="0" dirty="0">
                        <a:solidFill>
                          <a:schemeClr val="tx1"/>
                        </a:solidFill>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適格性</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「公募要領１．（２）</a:t>
                      </a:r>
                      <a:r>
                        <a:rPr kumimoji="1" lang="en-US" altLang="ja-JP"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Ⅱ</a:t>
                      </a:r>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事業者の範囲」に掲げる要件を満たし、「公募要領１．（２）</a:t>
                      </a:r>
                      <a:r>
                        <a:rPr kumimoji="1" lang="en-US" altLang="ja-JP"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Ⅲ</a:t>
                      </a:r>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不支給要件」に当たらないことが確認できるか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3599408742"/>
                  </a:ext>
                </a:extLst>
              </a:tr>
              <a:tr h="370840">
                <a:tc vMerge="1">
                  <a:txBody>
                    <a:bodyPr/>
                    <a:lstStyle/>
                    <a:p>
                      <a:pPr algn="ctr"/>
                      <a:endParaRPr kumimoji="1" lang="ja-JP" altLang="en-US" sz="1200" b="0" dirty="0">
                        <a:solidFill>
                          <a:schemeClr val="tx1"/>
                        </a:solidFill>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補助事業の実施体制</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補助事業を円滑に遂行するための十分な体制を有しているか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3123819174"/>
                  </a:ext>
                </a:extLst>
              </a:tr>
              <a:tr h="370840">
                <a:tc vMerge="1">
                  <a:txBody>
                    <a:bodyPr/>
                    <a:lstStyle/>
                    <a:p>
                      <a:pPr algn="l"/>
                      <a:endParaRPr kumimoji="1" lang="ja-JP" altLang="en-US"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財務の健全性</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補助事業を円滑に遂行するための資金力、経営基盤を有しているか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0004"/>
                  </a:ext>
                </a:extLst>
              </a:tr>
              <a:tr h="0">
                <a:tc vMerge="1">
                  <a:txBody>
                    <a:bodyPr/>
                    <a:lstStyle/>
                    <a:p>
                      <a:pPr algn="l"/>
                      <a:endParaRPr kumimoji="1" lang="ja-JP" altLang="en-US"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補助事業の実現性</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補助事業のスケジュールが妥当であるか。また、補助事業が投資規模（企業の財務指標（売上高、純資産、総資本等））に比して過大でないか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0005"/>
                  </a:ext>
                </a:extLst>
              </a:tr>
              <a:tr h="370840">
                <a:tc rowSpan="7">
                  <a:txBody>
                    <a:bodyPr/>
                    <a:lstStyle/>
                    <a:p>
                      <a:pPr algn="l"/>
                      <a:r>
                        <a:rPr kumimoji="1" lang="ja-JP" altLang="en-US"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事業内容に関する審査（加点項目）</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海外生産割合</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補助事業により生産する製品・部素材について、生産拠点の海外集中度が認められるか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2311861221"/>
                  </a:ext>
                </a:extLst>
              </a:tr>
              <a:tr h="370840">
                <a:tc vMerge="1">
                  <a:txBody>
                    <a:bodyPr/>
                    <a:lstStyle/>
                    <a:p>
                      <a:pPr algn="ctr"/>
                      <a:endParaRPr kumimoji="1" lang="ja-JP" altLang="en-US" sz="1050" b="0" dirty="0">
                        <a:solidFill>
                          <a:schemeClr val="tx1"/>
                        </a:solidFill>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生産の一国集中度</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補助事業により生産を計画する製品・部素材について、生産拠点の一国集中度が認められるか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973639481"/>
                  </a:ext>
                </a:extLst>
              </a:tr>
              <a:tr h="370840">
                <a:tc vMerge="1">
                  <a:txBody>
                    <a:bodyPr/>
                    <a:lstStyle/>
                    <a:p>
                      <a:pPr algn="ctr"/>
                      <a:endParaRPr kumimoji="1" lang="ja-JP" altLang="en-US" sz="1050" b="0" dirty="0">
                        <a:solidFill>
                          <a:schemeClr val="tx1"/>
                        </a:solidFill>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製品・部素材を極力使用しない技術</a:t>
                      </a:r>
                      <a:endParaRPr kumimoji="1" lang="en-US" altLang="ja-JP"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kumimoji="1" lang="en-US" altLang="ja-JP"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a:t>
                      </a:r>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②のみ</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生産拠点の集中度が高い製品・部素材を極力使用しない技術が用いられていると認められるか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833913580"/>
                  </a:ext>
                </a:extLst>
              </a:tr>
              <a:tr h="370840">
                <a:tc vMerge="1">
                  <a:txBody>
                    <a:bodyPr/>
                    <a:lstStyle/>
                    <a:p>
                      <a:pPr algn="ctr"/>
                      <a:endParaRPr kumimoji="1" lang="ja-JP" altLang="en-US" sz="1050" b="0" dirty="0">
                        <a:solidFill>
                          <a:schemeClr val="tx1"/>
                        </a:solidFill>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整備する施設・装置の柔軟性</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補助事業により整備を計画する施設・装置が一定程度柔軟性あるものであり、有事の用途転換等、わが国産業全体のレジリエンスの強化に資するものであると認められるか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 xmlns:a16="http://schemas.microsoft.com/office/drawing/2014/main" val="1795996732"/>
                  </a:ext>
                </a:extLst>
              </a:tr>
              <a:tr h="370840">
                <a:tc vMerge="1">
                  <a:txBody>
                    <a:bodyPr/>
                    <a:lstStyle/>
                    <a:p>
                      <a:pPr algn="ctr"/>
                      <a:endParaRPr kumimoji="1" lang="ja-JP" altLang="en-US" sz="1050" b="0" dirty="0">
                        <a:solidFill>
                          <a:schemeClr val="tx1"/>
                        </a:solidFill>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国内サプライチェーンの分散</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補助事業の立地先選定が日本国内におけるサプライチェーンの分散化に資するものであると認められるか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 xmlns:a16="http://schemas.microsoft.com/office/drawing/2014/main" val="2172624836"/>
                  </a:ext>
                </a:extLst>
              </a:tr>
              <a:tr h="370840">
                <a:tc vMerge="1">
                  <a:txBody>
                    <a:bodyPr/>
                    <a:lstStyle/>
                    <a:p>
                      <a:endParaRPr kumimoji="1" lang="ja-JP" altLang="en-US"/>
                    </a:p>
                  </a:txBody>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物資の優先度</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補助事業により生産を計画する製品・部素材について、付加価値が高いと認められるか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 xmlns:a16="http://schemas.microsoft.com/office/drawing/2014/main" val="10012"/>
                  </a:ext>
                </a:extLst>
              </a:tr>
              <a:tr h="370840">
                <a:tc vMerge="1">
                  <a:txBody>
                    <a:bodyPr/>
                    <a:lstStyle/>
                    <a:p>
                      <a:pPr algn="ctr"/>
                      <a:endParaRPr kumimoji="1" lang="ja-JP" altLang="en-US" sz="1050" b="0" dirty="0">
                        <a:solidFill>
                          <a:schemeClr val="tx1"/>
                        </a:solidFill>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noFill/>
                  </a:tcPr>
                </a:tc>
                <a:tc>
                  <a:txBody>
                    <a:bodyPr/>
                    <a:lstStyle/>
                    <a:p>
                      <a:pPr algn="l"/>
                      <a:r>
                        <a:rPr kumimoji="1" lang="zh-TW"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投資誘発効果</a:t>
                      </a:r>
                      <a:endPar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補助事業による投資誘発効果が補助金交付申請額に比して大きいか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 xmlns:a16="http://schemas.microsoft.com/office/drawing/2014/main" val="905212330"/>
                  </a:ext>
                </a:extLst>
              </a:tr>
            </a:tbl>
          </a:graphicData>
        </a:graphic>
      </p:graphicFrame>
    </p:spTree>
    <p:extLst>
      <p:ext uri="{BB962C8B-B14F-4D97-AF65-F5344CB8AC3E}">
        <p14:creationId xmlns:p14="http://schemas.microsoft.com/office/powerpoint/2010/main" val="3668309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0026" y="140514"/>
            <a:ext cx="9505502" cy="461665"/>
          </a:xfrm>
        </p:spPr>
        <p:txBody>
          <a:bodyPr/>
          <a:lstStyle/>
          <a:p>
            <a:r>
              <a:rPr lang="ja-JP" altLang="en-US" sz="2400" dirty="0"/>
              <a:t>３</a:t>
            </a:r>
            <a:r>
              <a:rPr kumimoji="1" lang="ja-JP" altLang="en-US" sz="2400" dirty="0"/>
              <a:t>．</a:t>
            </a:r>
            <a:r>
              <a:rPr lang="ja-JP" altLang="en-US" sz="2400" dirty="0"/>
              <a:t>採択の審査（対象事業</a:t>
            </a:r>
            <a:r>
              <a:rPr lang="en-US" altLang="ja-JP" sz="2400" dirty="0"/>
              <a:t>B</a:t>
            </a:r>
            <a:r>
              <a:rPr lang="ja-JP" altLang="en-US" sz="2400" dirty="0"/>
              <a:t> 工場）</a:t>
            </a:r>
            <a:endParaRPr kumimoji="1" lang="ja-JP" altLang="en-US" sz="2400" dirty="0"/>
          </a:p>
        </p:txBody>
      </p:sp>
      <p:sp>
        <p:nvSpPr>
          <p:cNvPr id="3" name="スライド番号プレースホルダー 2"/>
          <p:cNvSpPr>
            <a:spLocks noGrp="1"/>
          </p:cNvSpPr>
          <p:nvPr>
            <p:ph type="sldNum" sz="quarter" idx="12"/>
          </p:nvPr>
        </p:nvSpPr>
        <p:spPr/>
        <p:txBody>
          <a:bodyPr/>
          <a:lstStyle/>
          <a:p>
            <a:fld id="{D9550142-B990-490A-A107-ED7302A7FD52}" type="slidenum">
              <a:rPr kumimoji="1" lang="ja-JP" altLang="en-US" smtClean="0"/>
              <a:t>7</a:t>
            </a:fld>
            <a:endParaRPr kumimoji="1" lang="ja-JP" altLang="en-US"/>
          </a:p>
        </p:txBody>
      </p:sp>
      <p:cxnSp>
        <p:nvCxnSpPr>
          <p:cNvPr id="4" name="直線コネクタ 3"/>
          <p:cNvCxnSpPr/>
          <p:nvPr/>
        </p:nvCxnSpPr>
        <p:spPr>
          <a:xfrm flipV="1">
            <a:off x="237290" y="1274546"/>
            <a:ext cx="9505503" cy="16036"/>
          </a:xfrm>
          <a:prstGeom prst="line">
            <a:avLst/>
          </a:prstGeom>
          <a:ln w="15875">
            <a:solidFill>
              <a:srgbClr val="0098D0"/>
            </a:solidFill>
          </a:ln>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249730" y="895775"/>
            <a:ext cx="4032895" cy="400110"/>
          </a:xfrm>
          <a:prstGeom prst="rect">
            <a:avLst/>
          </a:prstGeom>
          <a:noFill/>
        </p:spPr>
        <p:txBody>
          <a:bodyPr wrap="square" rtlCol="0">
            <a:spAutoFit/>
          </a:bodyPr>
          <a:lstStyle/>
          <a:p>
            <a:r>
              <a:rPr lang="ja-JP" altLang="en-US" sz="2000" b="1" dirty="0">
                <a:latin typeface="Meiryo UI" panose="020B0604030504040204" pitchFamily="50" charset="-128"/>
                <a:ea typeface="Meiryo UI" panose="020B0604030504040204" pitchFamily="50" charset="-128"/>
                <a:cs typeface="メイリオ" panose="020B0604030504040204" pitchFamily="50" charset="-128"/>
              </a:rPr>
              <a:t>審査内容</a:t>
            </a:r>
            <a:endParaRPr kumimoji="1" lang="ja-JP" altLang="en-US" sz="2000"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16" name="山形 15"/>
          <p:cNvSpPr/>
          <p:nvPr/>
        </p:nvSpPr>
        <p:spPr bwMode="auto">
          <a:xfrm>
            <a:off x="8553400" y="397520"/>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６．お問い合わせ先</a:t>
            </a:r>
          </a:p>
        </p:txBody>
      </p:sp>
      <p:sp>
        <p:nvSpPr>
          <p:cNvPr id="17" name="山形 16"/>
          <p:cNvSpPr/>
          <p:nvPr/>
        </p:nvSpPr>
        <p:spPr bwMode="auto">
          <a:xfrm>
            <a:off x="7438273" y="397520"/>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５．事前着手の承認</a:t>
            </a:r>
          </a:p>
        </p:txBody>
      </p:sp>
      <p:sp>
        <p:nvSpPr>
          <p:cNvPr id="18" name="山形 17"/>
          <p:cNvSpPr/>
          <p:nvPr/>
        </p:nvSpPr>
        <p:spPr bwMode="auto">
          <a:xfrm>
            <a:off x="6321156" y="398183"/>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４．スケジュール</a:t>
            </a:r>
          </a:p>
        </p:txBody>
      </p:sp>
      <p:sp>
        <p:nvSpPr>
          <p:cNvPr id="19" name="山形 18"/>
          <p:cNvSpPr/>
          <p:nvPr/>
        </p:nvSpPr>
        <p:spPr bwMode="auto">
          <a:xfrm>
            <a:off x="7428045" y="116632"/>
            <a:ext cx="1224136" cy="264150"/>
          </a:xfrm>
          <a:prstGeom prst="chevron">
            <a:avLst/>
          </a:prstGeom>
          <a:solidFill>
            <a:srgbClr val="99D6EC"/>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３．採択の審査</a:t>
            </a:r>
          </a:p>
        </p:txBody>
      </p:sp>
      <p:sp>
        <p:nvSpPr>
          <p:cNvPr id="20" name="山形 19"/>
          <p:cNvSpPr/>
          <p:nvPr/>
        </p:nvSpPr>
        <p:spPr bwMode="auto">
          <a:xfrm>
            <a:off x="6312738" y="116632"/>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２．補助要件</a:t>
            </a:r>
          </a:p>
        </p:txBody>
      </p:sp>
      <p:sp>
        <p:nvSpPr>
          <p:cNvPr id="21" name="ホームベース 20"/>
          <p:cNvSpPr/>
          <p:nvPr/>
        </p:nvSpPr>
        <p:spPr bwMode="auto">
          <a:xfrm>
            <a:off x="5197603" y="117461"/>
            <a:ext cx="1223689" cy="264150"/>
          </a:xfrm>
          <a:prstGeom prst="homePlate">
            <a:avLst/>
          </a:prstGeom>
          <a:solidFill>
            <a:schemeClr val="accent5">
              <a:lumMod val="20000"/>
              <a:lumOff val="80000"/>
            </a:schemeClr>
          </a:solidFill>
          <a:ln w="9525">
            <a:solidFill>
              <a:srgbClr val="B2B2B2"/>
            </a:solidFill>
            <a:miter lim="800000"/>
            <a:headEnd/>
            <a:tailEnd/>
          </a:ln>
          <a:effectLst/>
        </p:spPr>
        <p:txBody>
          <a:bodyPr wrap="none" rtlCol="0" anchor="ctr"/>
          <a:lstStyle/>
          <a:p>
            <a:pPr algn="l"/>
            <a:r>
              <a:rPr kumimoji="0" lang="ja-JP" altLang="en-US" sz="900" dirty="0">
                <a:latin typeface="Meiryo UI" panose="020B0604030504040204" pitchFamily="50" charset="-128"/>
                <a:ea typeface="Meiryo UI" panose="020B0604030504040204" pitchFamily="50" charset="-128"/>
              </a:rPr>
              <a:t>１．本補助金の概要</a:t>
            </a:r>
            <a:endParaRPr kumimoji="0" lang="ja-JP" altLang="en-US" sz="1600" dirty="0">
              <a:latin typeface="Meiryo UI" panose="020B0604030504040204" pitchFamily="50" charset="-128"/>
              <a:ea typeface="Meiryo UI" panose="020B0604030504040204" pitchFamily="50" charset="-128"/>
            </a:endParaRPr>
          </a:p>
        </p:txBody>
      </p:sp>
      <p:graphicFrame>
        <p:nvGraphicFramePr>
          <p:cNvPr id="13" name="表 12"/>
          <p:cNvGraphicFramePr>
            <a:graphicFrameLocks noGrp="1"/>
          </p:cNvGraphicFramePr>
          <p:nvPr>
            <p:extLst>
              <p:ext uri="{D42A27DB-BD31-4B8C-83A1-F6EECF244321}">
                <p14:modId xmlns:p14="http://schemas.microsoft.com/office/powerpoint/2010/main" val="3639887669"/>
              </p:ext>
            </p:extLst>
          </p:nvPr>
        </p:nvGraphicFramePr>
        <p:xfrm>
          <a:off x="488504" y="1444725"/>
          <a:ext cx="8496945" cy="4124509"/>
        </p:xfrm>
        <a:graphic>
          <a:graphicData uri="http://schemas.openxmlformats.org/drawingml/2006/table">
            <a:tbl>
              <a:tblPr firstRow="1" bandRow="1">
                <a:tableStyleId>{5C22544A-7EE6-4342-B048-85BDC9FD1C3A}</a:tableStyleId>
              </a:tblPr>
              <a:tblGrid>
                <a:gridCol w="1410799">
                  <a:extLst>
                    <a:ext uri="{9D8B030D-6E8A-4147-A177-3AD203B41FA5}">
                      <a16:colId xmlns="" xmlns:a16="http://schemas.microsoft.com/office/drawing/2014/main" val="1500035423"/>
                    </a:ext>
                  </a:extLst>
                </a:gridCol>
                <a:gridCol w="1373903">
                  <a:extLst>
                    <a:ext uri="{9D8B030D-6E8A-4147-A177-3AD203B41FA5}">
                      <a16:colId xmlns="" xmlns:a16="http://schemas.microsoft.com/office/drawing/2014/main" val="1592455574"/>
                    </a:ext>
                  </a:extLst>
                </a:gridCol>
                <a:gridCol w="5712243">
                  <a:extLst>
                    <a:ext uri="{9D8B030D-6E8A-4147-A177-3AD203B41FA5}">
                      <a16:colId xmlns="" xmlns:a16="http://schemas.microsoft.com/office/drawing/2014/main" val="3150155880"/>
                    </a:ext>
                  </a:extLst>
                </a:gridCol>
              </a:tblGrid>
              <a:tr h="382022">
                <a:tc>
                  <a:txBody>
                    <a:bodyPr/>
                    <a:lstStyle/>
                    <a:p>
                      <a:pPr algn="ctr"/>
                      <a:r>
                        <a:rPr kumimoji="1" lang="ja-JP" altLang="en-US" sz="11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分類</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kumimoji="1" lang="ja-JP" altLang="en-US" sz="11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審査項目</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kumimoji="1" lang="ja-JP" altLang="en-US" sz="11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審査内容</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99095849"/>
                  </a:ext>
                </a:extLst>
              </a:tr>
              <a:tr h="370840">
                <a:tc rowSpan="6">
                  <a:txBody>
                    <a:bodyPr/>
                    <a:lstStyle/>
                    <a:p>
                      <a:pPr algn="l"/>
                      <a:r>
                        <a:rPr kumimoji="1" lang="ja-JP" altLang="en-US"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基本的事項の審査</a:t>
                      </a:r>
                      <a:endParaRPr kumimoji="1" lang="en-US" altLang="ja-JP"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kumimoji="1" lang="ja-JP" altLang="en-US"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（必須項目）</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基本的要件</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「公募要領１．（１）事業の目的」に掲げる補助事業の目的に合致しており、かつ「公募要領　１．（２）補助対象事業者」に掲げる要件を満たしているか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428872386"/>
                  </a:ext>
                </a:extLst>
              </a:tr>
              <a:tr h="370840">
                <a:tc vMerge="1">
                  <a:txBody>
                    <a:bodyPr/>
                    <a:lstStyle/>
                    <a:p>
                      <a:pPr algn="ctr"/>
                      <a:endParaRPr kumimoji="1" lang="ja-JP" altLang="en-US" sz="1200" b="0" dirty="0">
                        <a:solidFill>
                          <a:schemeClr val="tx1"/>
                        </a:solidFill>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適格性</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「公募要領１．（２）</a:t>
                      </a:r>
                      <a:r>
                        <a:rPr kumimoji="1" lang="en-US" altLang="ja-JP"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Ⅱ</a:t>
                      </a:r>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事業者の範囲」に掲げる要件を満たし、「公募要領１．（２）</a:t>
                      </a:r>
                      <a:r>
                        <a:rPr kumimoji="1" lang="en-US" altLang="ja-JP"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Ⅲ</a:t>
                      </a:r>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不支給要件」に当たらないことが確認できるか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3599408742"/>
                  </a:ext>
                </a:extLst>
              </a:tr>
              <a:tr h="370840">
                <a:tc vMerge="1">
                  <a:txBody>
                    <a:bodyPr/>
                    <a:lstStyle/>
                    <a:p>
                      <a:pPr algn="ctr"/>
                      <a:endParaRPr kumimoji="1" lang="ja-JP" altLang="en-US" sz="1200" b="0" dirty="0">
                        <a:solidFill>
                          <a:schemeClr val="tx1"/>
                        </a:solidFill>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補助事業の実施体制</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補助事業を円滑に遂行するための十分な体制を有しているか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3123819174"/>
                  </a:ext>
                </a:extLst>
              </a:tr>
              <a:tr h="370840">
                <a:tc vMerge="1">
                  <a:txBody>
                    <a:bodyPr/>
                    <a:lstStyle/>
                    <a:p>
                      <a:pPr algn="l"/>
                      <a:endParaRPr kumimoji="1" lang="ja-JP" altLang="en-US"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財務の健全性</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補助事業を円滑に遂行するための資金力、経営基盤を有しているか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0004"/>
                  </a:ext>
                </a:extLst>
              </a:tr>
              <a:tr h="0">
                <a:tc vMerge="1">
                  <a:txBody>
                    <a:bodyPr/>
                    <a:lstStyle/>
                    <a:p>
                      <a:pPr algn="l"/>
                      <a:endParaRPr kumimoji="1" lang="ja-JP" altLang="en-US"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補助事業の実現性</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補助事業のスケジュールが妥当であるか。また、補助事業が投資規模（企業の財務指標（売上高、純資産、総資本等））に比して過大でないか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0005"/>
                  </a:ext>
                </a:extLst>
              </a:tr>
              <a:tr h="369167">
                <a:tc vMerge="1">
                  <a:txBody>
                    <a:bodyPr/>
                    <a:lstStyle/>
                    <a:p>
                      <a:pPr algn="l"/>
                      <a:endParaRPr kumimoji="1" lang="ja-JP" altLang="en-US"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需給ひっ迫性</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補助事業により取り扱う製品・部素材について、需給のひっ迫性が認められるか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0006"/>
                  </a:ext>
                </a:extLst>
              </a:tr>
              <a:tr h="370840">
                <a:tc rowSpan="4">
                  <a:txBody>
                    <a:bodyPr/>
                    <a:lstStyle/>
                    <a:p>
                      <a:pPr algn="l"/>
                      <a:r>
                        <a:rPr kumimoji="1" lang="ja-JP" altLang="en-US"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事業内容に関する審査（加点項目）</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国民が健康な生活を営む上での重要性</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補助事業により取り扱う製品・部素材について、国民が健康な生活を営む上で重要なものであると認められるか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0007"/>
                  </a:ext>
                </a:extLst>
              </a:tr>
              <a:tr h="370840">
                <a:tc vMerge="1">
                  <a:txBody>
                    <a:bodyPr/>
                    <a:lstStyle/>
                    <a:p>
                      <a:pPr algn="l"/>
                      <a:endParaRPr kumimoji="1" lang="ja-JP" altLang="en-US"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整備する施設・装置の</a:t>
                      </a:r>
                      <a:endParaRPr kumimoji="1" lang="en-US" altLang="ja-JP"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柔軟性</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補助事業により整備する施設・装置が一定程度柔軟性あるものであり、有事の用途転換等、わが国産業全体のレジリエンスの強化に資するものであると認められるか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2311861221"/>
                  </a:ext>
                </a:extLst>
              </a:tr>
              <a:tr h="370840">
                <a:tc vMerge="1">
                  <a:txBody>
                    <a:bodyPr/>
                    <a:lstStyle/>
                    <a:p>
                      <a:endParaRPr kumimoji="1" lang="ja-JP" altLang="en-US"/>
                    </a:p>
                  </a:txBody>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国内サプライチェーンの</a:t>
                      </a:r>
                      <a:endParaRPr kumimoji="1" lang="en-US" altLang="ja-JP"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分散</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補助事業の立地先選定が日本国内におけるサプライチェーンの分散化に資するものであると認められるか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0009"/>
                  </a:ext>
                </a:extLst>
              </a:tr>
              <a:tr h="370840">
                <a:tc vMerge="1">
                  <a:txBody>
                    <a:bodyPr/>
                    <a:lstStyle/>
                    <a:p>
                      <a:pPr algn="ctr"/>
                      <a:endParaRPr kumimoji="1" lang="ja-JP" altLang="en-US" sz="1050" b="0" dirty="0">
                        <a:solidFill>
                          <a:schemeClr val="tx1"/>
                        </a:solidFill>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noFill/>
                  </a:tcPr>
                </a:tc>
                <a:tc>
                  <a:txBody>
                    <a:bodyPr/>
                    <a:lstStyle/>
                    <a:p>
                      <a:pPr algn="l"/>
                      <a:r>
                        <a:rPr kumimoji="1" lang="zh-TW"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投資誘発効果</a:t>
                      </a:r>
                      <a:endPar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補助事業による投資誘発効果が補助金交付申請額に比して大きいか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973639481"/>
                  </a:ext>
                </a:extLst>
              </a:tr>
            </a:tbl>
          </a:graphicData>
        </a:graphic>
      </p:graphicFrame>
    </p:spTree>
    <p:extLst>
      <p:ext uri="{BB962C8B-B14F-4D97-AF65-F5344CB8AC3E}">
        <p14:creationId xmlns:p14="http://schemas.microsoft.com/office/powerpoint/2010/main" val="31137270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371298"/>
            <a:ext cx="9505502" cy="461665"/>
          </a:xfrm>
        </p:spPr>
        <p:txBody>
          <a:bodyPr/>
          <a:lstStyle/>
          <a:p>
            <a:r>
              <a:rPr lang="ja-JP" altLang="en-US" sz="2400" dirty="0"/>
              <a:t>３</a:t>
            </a:r>
            <a:r>
              <a:rPr kumimoji="1" lang="ja-JP" altLang="en-US" sz="2400" dirty="0"/>
              <a:t>．</a:t>
            </a:r>
            <a:r>
              <a:rPr lang="ja-JP" altLang="en-US" sz="2400" dirty="0"/>
              <a:t>採択の審査（対象事業</a:t>
            </a:r>
            <a:r>
              <a:rPr lang="en-US" altLang="ja-JP" sz="2400" dirty="0"/>
              <a:t>B</a:t>
            </a:r>
            <a:r>
              <a:rPr lang="ja-JP" altLang="en-US" sz="2400" dirty="0"/>
              <a:t> 物流施設）</a:t>
            </a:r>
            <a:endParaRPr kumimoji="1" lang="ja-JP" altLang="en-US" sz="2400" dirty="0"/>
          </a:p>
        </p:txBody>
      </p:sp>
      <p:sp>
        <p:nvSpPr>
          <p:cNvPr id="3" name="スライド番号プレースホルダー 2"/>
          <p:cNvSpPr>
            <a:spLocks noGrp="1"/>
          </p:cNvSpPr>
          <p:nvPr>
            <p:ph type="sldNum" sz="quarter" idx="12"/>
          </p:nvPr>
        </p:nvSpPr>
        <p:spPr/>
        <p:txBody>
          <a:bodyPr/>
          <a:lstStyle/>
          <a:p>
            <a:fld id="{D9550142-B990-490A-A107-ED7302A7FD52}" type="slidenum">
              <a:rPr kumimoji="1" lang="ja-JP" altLang="en-US" smtClean="0"/>
              <a:t>8</a:t>
            </a:fld>
            <a:endParaRPr kumimoji="1" lang="ja-JP" altLang="en-US"/>
          </a:p>
        </p:txBody>
      </p:sp>
      <p:cxnSp>
        <p:nvCxnSpPr>
          <p:cNvPr id="4" name="直線コネクタ 3"/>
          <p:cNvCxnSpPr/>
          <p:nvPr/>
        </p:nvCxnSpPr>
        <p:spPr>
          <a:xfrm flipV="1">
            <a:off x="237290" y="1274546"/>
            <a:ext cx="9505503" cy="16036"/>
          </a:xfrm>
          <a:prstGeom prst="line">
            <a:avLst/>
          </a:prstGeom>
          <a:ln w="15875">
            <a:solidFill>
              <a:srgbClr val="0098D0"/>
            </a:solidFill>
          </a:ln>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249730" y="895775"/>
            <a:ext cx="4032895" cy="400110"/>
          </a:xfrm>
          <a:prstGeom prst="rect">
            <a:avLst/>
          </a:prstGeom>
          <a:noFill/>
        </p:spPr>
        <p:txBody>
          <a:bodyPr wrap="square" rtlCol="0">
            <a:spAutoFit/>
          </a:bodyPr>
          <a:lstStyle/>
          <a:p>
            <a:r>
              <a:rPr lang="ja-JP" altLang="en-US" sz="2000" b="1" dirty="0">
                <a:latin typeface="Meiryo UI" panose="020B0604030504040204" pitchFamily="50" charset="-128"/>
                <a:ea typeface="Meiryo UI" panose="020B0604030504040204" pitchFamily="50" charset="-128"/>
                <a:cs typeface="メイリオ" panose="020B0604030504040204" pitchFamily="50" charset="-128"/>
              </a:rPr>
              <a:t>審査内容</a:t>
            </a:r>
            <a:endParaRPr kumimoji="1" lang="ja-JP" altLang="en-US" sz="2000"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16" name="山形 15"/>
          <p:cNvSpPr/>
          <p:nvPr/>
        </p:nvSpPr>
        <p:spPr bwMode="auto">
          <a:xfrm>
            <a:off x="8676835" y="353273"/>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６．お問い合わせ先</a:t>
            </a:r>
          </a:p>
        </p:txBody>
      </p:sp>
      <p:sp>
        <p:nvSpPr>
          <p:cNvPr id="17" name="山形 16"/>
          <p:cNvSpPr/>
          <p:nvPr/>
        </p:nvSpPr>
        <p:spPr bwMode="auto">
          <a:xfrm>
            <a:off x="7561708" y="353273"/>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５．事前着手の承認</a:t>
            </a:r>
          </a:p>
        </p:txBody>
      </p:sp>
      <p:sp>
        <p:nvSpPr>
          <p:cNvPr id="18" name="山形 17"/>
          <p:cNvSpPr/>
          <p:nvPr/>
        </p:nvSpPr>
        <p:spPr bwMode="auto">
          <a:xfrm>
            <a:off x="6444591" y="353936"/>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４．スケジュール</a:t>
            </a:r>
          </a:p>
        </p:txBody>
      </p:sp>
      <p:sp>
        <p:nvSpPr>
          <p:cNvPr id="19" name="山形 18"/>
          <p:cNvSpPr/>
          <p:nvPr/>
        </p:nvSpPr>
        <p:spPr bwMode="auto">
          <a:xfrm>
            <a:off x="7551480" y="72385"/>
            <a:ext cx="1224136" cy="264150"/>
          </a:xfrm>
          <a:prstGeom prst="chevron">
            <a:avLst/>
          </a:prstGeom>
          <a:solidFill>
            <a:srgbClr val="99D6EC"/>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３．採択の審査</a:t>
            </a:r>
          </a:p>
        </p:txBody>
      </p:sp>
      <p:sp>
        <p:nvSpPr>
          <p:cNvPr id="20" name="山形 19"/>
          <p:cNvSpPr/>
          <p:nvPr/>
        </p:nvSpPr>
        <p:spPr bwMode="auto">
          <a:xfrm>
            <a:off x="6436173" y="72385"/>
            <a:ext cx="1224136" cy="264150"/>
          </a:xfrm>
          <a:prstGeom prst="chevron">
            <a:avLst/>
          </a:prstGeom>
          <a:solidFill>
            <a:schemeClr val="accent5">
              <a:lumMod val="20000"/>
              <a:lumOff val="80000"/>
            </a:schemeClr>
          </a:solidFill>
          <a:ln w="9525">
            <a:solidFill>
              <a:srgbClr val="B2B2B2"/>
            </a:solidFill>
            <a:miter lim="800000"/>
            <a:headEnd/>
            <a:tailEnd/>
          </a:ln>
          <a:effectLst/>
        </p:spPr>
        <p:txBody>
          <a:bodyPr wrap="none" lIns="0" tIns="0" rIns="0" bIns="0" rtlCol="0" anchor="ctr"/>
          <a:lstStyle/>
          <a:p>
            <a:pPr algn="l"/>
            <a:r>
              <a:rPr kumimoji="0" lang="ja-JP" altLang="en-US" sz="900" dirty="0">
                <a:latin typeface="Meiryo UI" panose="020B0604030504040204" pitchFamily="50" charset="-128"/>
                <a:ea typeface="Meiryo UI" panose="020B0604030504040204" pitchFamily="50" charset="-128"/>
              </a:rPr>
              <a:t>２．補助要件</a:t>
            </a:r>
          </a:p>
        </p:txBody>
      </p:sp>
      <p:sp>
        <p:nvSpPr>
          <p:cNvPr id="21" name="ホームベース 20"/>
          <p:cNvSpPr/>
          <p:nvPr/>
        </p:nvSpPr>
        <p:spPr bwMode="auto">
          <a:xfrm>
            <a:off x="5321038" y="73214"/>
            <a:ext cx="1223689" cy="264150"/>
          </a:xfrm>
          <a:prstGeom prst="homePlate">
            <a:avLst/>
          </a:prstGeom>
          <a:solidFill>
            <a:schemeClr val="accent5">
              <a:lumMod val="20000"/>
              <a:lumOff val="80000"/>
            </a:schemeClr>
          </a:solidFill>
          <a:ln w="9525">
            <a:solidFill>
              <a:srgbClr val="B2B2B2"/>
            </a:solidFill>
            <a:miter lim="800000"/>
            <a:headEnd/>
            <a:tailEnd/>
          </a:ln>
          <a:effectLst/>
        </p:spPr>
        <p:txBody>
          <a:bodyPr wrap="none" rtlCol="0" anchor="ctr"/>
          <a:lstStyle/>
          <a:p>
            <a:pPr algn="l"/>
            <a:r>
              <a:rPr kumimoji="0" lang="ja-JP" altLang="en-US" sz="900" dirty="0">
                <a:latin typeface="Meiryo UI" panose="020B0604030504040204" pitchFamily="50" charset="-128"/>
                <a:ea typeface="Meiryo UI" panose="020B0604030504040204" pitchFamily="50" charset="-128"/>
              </a:rPr>
              <a:t>１．本補助金の概要</a:t>
            </a:r>
            <a:endParaRPr kumimoji="0" lang="ja-JP" altLang="en-US" sz="1600" dirty="0">
              <a:latin typeface="Meiryo UI" panose="020B0604030504040204" pitchFamily="50" charset="-128"/>
              <a:ea typeface="Meiryo UI" panose="020B0604030504040204" pitchFamily="50" charset="-128"/>
            </a:endParaRPr>
          </a:p>
        </p:txBody>
      </p:sp>
      <p:graphicFrame>
        <p:nvGraphicFramePr>
          <p:cNvPr id="13" name="表 12"/>
          <p:cNvGraphicFramePr>
            <a:graphicFrameLocks noGrp="1"/>
          </p:cNvGraphicFramePr>
          <p:nvPr>
            <p:extLst>
              <p:ext uri="{D42A27DB-BD31-4B8C-83A1-F6EECF244321}">
                <p14:modId xmlns:p14="http://schemas.microsoft.com/office/powerpoint/2010/main" val="1365578316"/>
              </p:ext>
            </p:extLst>
          </p:nvPr>
        </p:nvGraphicFramePr>
        <p:xfrm>
          <a:off x="488504" y="1444725"/>
          <a:ext cx="8496945" cy="3747709"/>
        </p:xfrm>
        <a:graphic>
          <a:graphicData uri="http://schemas.openxmlformats.org/drawingml/2006/table">
            <a:tbl>
              <a:tblPr firstRow="1" bandRow="1">
                <a:tableStyleId>{5C22544A-7EE6-4342-B048-85BDC9FD1C3A}</a:tableStyleId>
              </a:tblPr>
              <a:tblGrid>
                <a:gridCol w="1410799">
                  <a:extLst>
                    <a:ext uri="{9D8B030D-6E8A-4147-A177-3AD203B41FA5}">
                      <a16:colId xmlns="" xmlns:a16="http://schemas.microsoft.com/office/drawing/2014/main" val="1500035423"/>
                    </a:ext>
                  </a:extLst>
                </a:gridCol>
                <a:gridCol w="1373903">
                  <a:extLst>
                    <a:ext uri="{9D8B030D-6E8A-4147-A177-3AD203B41FA5}">
                      <a16:colId xmlns="" xmlns:a16="http://schemas.microsoft.com/office/drawing/2014/main" val="1592455574"/>
                    </a:ext>
                  </a:extLst>
                </a:gridCol>
                <a:gridCol w="5712243">
                  <a:extLst>
                    <a:ext uri="{9D8B030D-6E8A-4147-A177-3AD203B41FA5}">
                      <a16:colId xmlns="" xmlns:a16="http://schemas.microsoft.com/office/drawing/2014/main" val="3150155880"/>
                    </a:ext>
                  </a:extLst>
                </a:gridCol>
              </a:tblGrid>
              <a:tr h="382022">
                <a:tc>
                  <a:txBody>
                    <a:bodyPr/>
                    <a:lstStyle/>
                    <a:p>
                      <a:pPr algn="ctr"/>
                      <a:r>
                        <a:rPr kumimoji="1" lang="ja-JP" altLang="en-US" sz="11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分類</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kumimoji="1" lang="ja-JP" altLang="en-US" sz="11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審査項目</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kumimoji="1" lang="ja-JP" altLang="en-US" sz="11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審査内容</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99095849"/>
                  </a:ext>
                </a:extLst>
              </a:tr>
              <a:tr h="370840">
                <a:tc rowSpan="7">
                  <a:txBody>
                    <a:bodyPr/>
                    <a:lstStyle/>
                    <a:p>
                      <a:pPr algn="l"/>
                      <a:r>
                        <a:rPr kumimoji="1" lang="ja-JP" altLang="en-US"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基本的事項の審査</a:t>
                      </a:r>
                      <a:endParaRPr kumimoji="1" lang="en-US" altLang="ja-JP"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kumimoji="1" lang="ja-JP" altLang="en-US"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（必須項目）</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基本的要件</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「公募要領１．（１）事業の目的」に掲げる補助事業の目的に合致しており、かつ「公募要領　１．（２）補助対象事業者」に掲げる要件を満たしているか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1270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428872386"/>
                  </a:ext>
                </a:extLst>
              </a:tr>
              <a:tr h="370840">
                <a:tc vMerge="1">
                  <a:txBody>
                    <a:bodyPr/>
                    <a:lstStyle/>
                    <a:p>
                      <a:pPr algn="ctr"/>
                      <a:endParaRPr kumimoji="1" lang="ja-JP" altLang="en-US" sz="1200" b="0" dirty="0">
                        <a:solidFill>
                          <a:schemeClr val="tx1"/>
                        </a:solidFill>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適格性</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「公募要領１．（２）</a:t>
                      </a:r>
                      <a:r>
                        <a:rPr kumimoji="1" lang="en-US" altLang="ja-JP"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Ⅱ</a:t>
                      </a:r>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事業者の範囲」に掲げる要件を満たし、「公募要領１．（２）</a:t>
                      </a:r>
                      <a:r>
                        <a:rPr kumimoji="1" lang="en-US" altLang="ja-JP"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Ⅲ</a:t>
                      </a:r>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不支給要件」に当たらないことが確認できるか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3599408742"/>
                  </a:ext>
                </a:extLst>
              </a:tr>
              <a:tr h="370840">
                <a:tc vMerge="1">
                  <a:txBody>
                    <a:bodyPr/>
                    <a:lstStyle/>
                    <a:p>
                      <a:pPr algn="ctr"/>
                      <a:endParaRPr kumimoji="1" lang="ja-JP" altLang="en-US" sz="1200" b="0" dirty="0">
                        <a:solidFill>
                          <a:schemeClr val="tx1"/>
                        </a:solidFill>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補助事業の実施体制</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補助事業を円滑に遂行するための十分な体制を有しているか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3123819174"/>
                  </a:ext>
                </a:extLst>
              </a:tr>
              <a:tr h="370840">
                <a:tc vMerge="1">
                  <a:txBody>
                    <a:bodyPr/>
                    <a:lstStyle/>
                    <a:p>
                      <a:pPr algn="l"/>
                      <a:endParaRPr kumimoji="1" lang="ja-JP" altLang="en-US"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財務の健全性</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補助事業を円滑に遂行するための資金力、経営基盤を有しているか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0004"/>
                  </a:ext>
                </a:extLst>
              </a:tr>
              <a:tr h="0">
                <a:tc vMerge="1">
                  <a:txBody>
                    <a:bodyPr/>
                    <a:lstStyle/>
                    <a:p>
                      <a:pPr algn="l"/>
                      <a:endParaRPr kumimoji="1" lang="ja-JP" altLang="en-US"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補助事業の実現性</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補助事業のスケジュールが妥当であるか。また、補助事業が投資規模（企業の財務指標（売上高、純資産、総資本等））に比して過大でないか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0005"/>
                  </a:ext>
                </a:extLst>
              </a:tr>
              <a:tr h="369167">
                <a:tc vMerge="1">
                  <a:txBody>
                    <a:bodyPr/>
                    <a:lstStyle/>
                    <a:p>
                      <a:pPr algn="l"/>
                      <a:endParaRPr kumimoji="1" lang="ja-JP" altLang="en-US"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需給ひっ迫性</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補助事業により取り扱う製品・部素材について、需給のひっ迫性が認められるか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0006"/>
                  </a:ext>
                </a:extLst>
              </a:tr>
              <a:tr h="0">
                <a:tc vMerge="1">
                  <a:txBody>
                    <a:bodyPr/>
                    <a:lstStyle/>
                    <a:p>
                      <a:pPr algn="l"/>
                      <a:endParaRPr kumimoji="1" lang="ja-JP" altLang="en-US"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国民が健康な生活を営む上での重要性</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補助事業により取り扱う製品・部素材について、国民が健康な生活を営む上で重要なものであると認められるか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0007"/>
                  </a:ext>
                </a:extLst>
              </a:tr>
              <a:tr h="370840">
                <a:tc rowSpan="2">
                  <a:txBody>
                    <a:bodyPr/>
                    <a:lstStyle/>
                    <a:p>
                      <a:pPr algn="l"/>
                      <a:r>
                        <a:rPr kumimoji="1" lang="ja-JP" altLang="en-US"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事業内容に関する審査（加点項目）</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物流の配送量の増加や円滑化・効率化</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補助事業により整備する物流施設について、設備投資効果による物流の配送量の増加や円滑化・効率化が認められるか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2311861221"/>
                  </a:ext>
                </a:extLst>
              </a:tr>
              <a:tr h="370840">
                <a:tc vMerge="1">
                  <a:txBody>
                    <a:bodyPr/>
                    <a:lstStyle/>
                    <a:p>
                      <a:pPr algn="ctr"/>
                      <a:endParaRPr kumimoji="1" lang="ja-JP" altLang="en-US" sz="1050" b="0" dirty="0">
                        <a:solidFill>
                          <a:schemeClr val="tx1"/>
                        </a:solidFill>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3175" cap="flat" cmpd="sng" algn="ctr">
                      <a:solidFill>
                        <a:schemeClr val="tx1"/>
                      </a:solidFill>
                      <a:prstDash val="dot"/>
                      <a:round/>
                      <a:headEnd type="none" w="med" len="med"/>
                      <a:tailEnd type="none" w="med" len="med"/>
                    </a:lnT>
                    <a:lnB w="3175" cap="flat" cmpd="sng" algn="ctr">
                      <a:solidFill>
                        <a:schemeClr val="tx1"/>
                      </a:solidFill>
                      <a:prstDash val="dot"/>
                      <a:round/>
                      <a:headEnd type="none" w="med" len="med"/>
                      <a:tailEnd type="none" w="med" len="med"/>
                    </a:lnB>
                    <a:noFill/>
                  </a:tcPr>
                </a:tc>
                <a:tc>
                  <a:txBody>
                    <a:bodyPr/>
                    <a:lstStyle/>
                    <a:p>
                      <a:pPr algn="l"/>
                      <a:r>
                        <a:rPr kumimoji="1" lang="zh-TW"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投資誘発効果</a:t>
                      </a:r>
                      <a:endPar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補助事業による投資誘発効果が補助金交付申請額に比して大きいか</a:t>
                      </a:r>
                    </a:p>
                  </a:txBody>
                  <a:tcPr marL="36000" marR="36000" marT="36000" marB="36000" anchor="ctr">
                    <a:lnL w="3175" cap="flat" cmpd="sng" algn="ctr">
                      <a:noFill/>
                      <a:prstDash val="dot"/>
                      <a:round/>
                      <a:headEnd type="none" w="med" len="med"/>
                      <a:tailEnd type="none" w="med" len="med"/>
                    </a:lnL>
                    <a:lnR w="3175" cap="flat" cmpd="sng" algn="ctr">
                      <a:noFill/>
                      <a:prstDash val="dot"/>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extLst>
                  <a:ext uri="{0D108BD9-81ED-4DB2-BD59-A6C34878D82A}">
                    <a16:rowId xmlns="" xmlns:a16="http://schemas.microsoft.com/office/drawing/2014/main" val="1973639481"/>
                  </a:ext>
                </a:extLst>
              </a:tr>
            </a:tbl>
          </a:graphicData>
        </a:graphic>
      </p:graphicFrame>
    </p:spTree>
    <p:extLst>
      <p:ext uri="{BB962C8B-B14F-4D97-AF65-F5344CB8AC3E}">
        <p14:creationId xmlns:p14="http://schemas.microsoft.com/office/powerpoint/2010/main" val="2167312296"/>
      </p:ext>
    </p:extLst>
  </p:cSld>
  <p:clrMapOvr>
    <a:masterClrMapping/>
  </p:clrMapOvr>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Calibri"/>
        <a:ea typeface="メイリオ"/>
        <a:cs typeface=""/>
      </a:majorFont>
      <a:minorFont>
        <a:latin typeface="Calibr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wrap="none" anchor="ctr"/>
      <a:lstStyle>
        <a:defPPr algn="l">
          <a:defRPr kumimoji="0" sz="1800" dirty="0"/>
        </a:defPPr>
      </a:lstStyle>
    </a:spDef>
    <a:txDef>
      <a:spPr>
        <a:noFill/>
      </a:spPr>
      <a:bodyPr wrap="none" rtlCol="0">
        <a:spAutoFit/>
      </a:bodyPr>
      <a:lstStyle>
        <a:defPPr>
          <a:defRPr kumimoji="1" dirty="0" smtClean="0">
            <a:latin typeface="メイリオ" panose="020B0604030504040204" pitchFamily="50" charset="-128"/>
            <a:ea typeface="メイリオ" panose="020B0604030504040204" pitchFamily="50" charset="-128"/>
            <a:cs typeface="メイリオ" panose="020B0604030504040204" pitchFamily="50" charset="-128"/>
          </a:defRPr>
        </a:defPPr>
      </a:lstStyle>
    </a:txDef>
  </a:objectDefaults>
  <a:extraClrSchemeLst/>
  <a:extLst>
    <a:ext uri="{05A4C25C-085E-4340-85A3-A5531E510DB2}">
      <thm15:themeFamily xmlns:thm15="http://schemas.microsoft.com/office/thememl/2012/main" name="プレゼンテーション1" id="{589F7944-B677-4DB0-94E0-A18D0B10DFC9}" vid="{26254D23-EE0B-419A-B724-6E4ED6DA780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6714</TotalTime>
  <Words>2825</Words>
  <Application>Microsoft Office PowerPoint</Application>
  <PresentationFormat>A4 210 x 297 mm</PresentationFormat>
  <Paragraphs>502</Paragraphs>
  <Slides>13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13</vt:i4>
      </vt:variant>
    </vt:vector>
  </HeadingPairs>
  <TitlesOfParts>
    <vt:vector size="20" baseType="lpstr">
      <vt:lpstr>Meiryo UI</vt:lpstr>
      <vt:lpstr>ＭＳ Ｐゴシック</vt:lpstr>
      <vt:lpstr>メイリオ</vt:lpstr>
      <vt:lpstr>Arial</vt:lpstr>
      <vt:lpstr>Calibri</vt:lpstr>
      <vt:lpstr>Wingdings</vt:lpstr>
      <vt:lpstr>Blank</vt:lpstr>
      <vt:lpstr>サプライチェーン対策のための 国内投資促進事業費補助金 概要説明資料 （令和２年５月公募）</vt:lpstr>
      <vt:lpstr>はじめに． 　　サプライチェーン対策のための国内投資促進事業費補助金は 　　７年ぶりの全国どこでも事業が可能な立地補助金です</vt:lpstr>
      <vt:lpstr>１．本補助金の概要</vt:lpstr>
      <vt:lpstr>２．補助要件（対象・経費等）</vt:lpstr>
      <vt:lpstr>２．補助要件（要件・補助率等）</vt:lpstr>
      <vt:lpstr>２．補助要件（補足）</vt:lpstr>
      <vt:lpstr>３．採択の審査（対象事業A・C）</vt:lpstr>
      <vt:lpstr>３．採択の審査（対象事業B 工場）</vt:lpstr>
      <vt:lpstr>３．採択の審査（対象事業B 物流施設）</vt:lpstr>
      <vt:lpstr>４．スケジュール</vt:lpstr>
      <vt:lpstr>５．事前着手の承認</vt:lpstr>
      <vt:lpstr>６．お問い合わせ先（趣旨・事業全般）</vt:lpstr>
      <vt:lpstr>６．お問い合わせ先（事前相談）</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津波・原子力災害被災地域雇用創出企業立地補助金（製造・サービス業等） 概要説明資料</dc:title>
  <dc:creator>Windows ユーザー</dc:creator>
  <cp:lastModifiedBy>dynabook R734</cp:lastModifiedBy>
  <cp:revision>317</cp:revision>
  <cp:lastPrinted>2020-05-15T02:41:28Z</cp:lastPrinted>
  <dcterms:created xsi:type="dcterms:W3CDTF">2018-02-08T07:12:07Z</dcterms:created>
  <dcterms:modified xsi:type="dcterms:W3CDTF">2020-05-22T06:13:49Z</dcterms:modified>
</cp:coreProperties>
</file>